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8" r:id="rId3"/>
    <p:sldId id="300" r:id="rId4"/>
    <p:sldId id="297" r:id="rId5"/>
    <p:sldId id="294" r:id="rId6"/>
    <p:sldId id="267" r:id="rId7"/>
    <p:sldId id="307" r:id="rId8"/>
    <p:sldId id="296" r:id="rId9"/>
    <p:sldId id="299" r:id="rId10"/>
    <p:sldId id="304" r:id="rId11"/>
    <p:sldId id="310" r:id="rId12"/>
    <p:sldId id="311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E47B24"/>
    <a:srgbClr val="0000FF"/>
    <a:srgbClr val="FFFF00"/>
    <a:srgbClr val="FF3300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5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plotArea>
      <c:layout>
        <c:manualLayout>
          <c:layoutTarget val="inner"/>
          <c:xMode val="edge"/>
          <c:yMode val="edge"/>
          <c:x val="0.32717744163558532"/>
          <c:y val="4.5289128291262498E-2"/>
          <c:w val="0.67282255836441596"/>
          <c:h val="0.8261687104086287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участки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2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Объекты капитального строительства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Движимое имущество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Прекращение прав</c:v>
                </c:pt>
                <c:pt idx="2">
                  <c:v>Согласование                                            списания и продажи</c:v>
                </c:pt>
                <c:pt idx="3">
                  <c:v>Установление                 сервитута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</c:v>
                </c:pt>
                <c:pt idx="1">
                  <c:v>30</c:v>
                </c:pt>
                <c:pt idx="2">
                  <c:v>35</c:v>
                </c:pt>
                <c:pt idx="3">
                  <c:v>0</c:v>
                </c:pt>
              </c:numCache>
            </c:numRef>
          </c:val>
        </c:ser>
        <c:overlap val="100"/>
        <c:axId val="135453696"/>
        <c:axId val="63150336"/>
      </c:barChart>
      <c:catAx>
        <c:axId val="135453696"/>
        <c:scaling>
          <c:orientation val="minMax"/>
        </c:scaling>
        <c:axPos val="l"/>
        <c:tickLblPos val="nextTo"/>
        <c:txPr>
          <a:bodyPr anchor="ctr" anchorCtr="1"/>
          <a:lstStyle/>
          <a:p>
            <a:pPr>
              <a:defRPr sz="2400"/>
            </a:pPr>
            <a:endParaRPr lang="ru-RU"/>
          </a:p>
        </c:txPr>
        <c:crossAx val="63150336"/>
        <c:crosses val="autoZero"/>
        <c:auto val="1"/>
        <c:lblAlgn val="ctr"/>
        <c:lblOffset val="100"/>
      </c:catAx>
      <c:valAx>
        <c:axId val="63150336"/>
        <c:scaling>
          <c:orientation val="minMax"/>
        </c:scaling>
        <c:delete val="1"/>
        <c:axPos val="b"/>
        <c:numFmt formatCode="General" sourceLinked="1"/>
        <c:tickLblPos val="nextTo"/>
        <c:crossAx val="1354536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100"/>
      <c:rotY val="20"/>
      <c:depthPercent val="100"/>
      <c:perspective val="30"/>
    </c:view3D>
    <c:plotArea>
      <c:layout>
        <c:manualLayout>
          <c:layoutTarget val="inner"/>
          <c:xMode val="edge"/>
          <c:yMode val="edge"/>
          <c:x val="0.19476810781238119"/>
          <c:y val="0.30098518006603697"/>
          <c:w val="0.6313950927638019"/>
          <c:h val="0.595932772786607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FF00"/>
            </a:solidFill>
          </c:spPr>
          <c:explosion val="23"/>
          <c:dPt>
            <c:idx val="0"/>
            <c:spPr>
              <a:solidFill>
                <a:srgbClr val="C30F0F"/>
              </a:solidFill>
            </c:spPr>
          </c:dPt>
          <c:dPt>
            <c:idx val="1"/>
            <c:spPr>
              <a:solidFill>
                <a:srgbClr val="F14593"/>
              </a:solidFill>
            </c:spPr>
          </c:dPt>
          <c:dPt>
            <c:idx val="2"/>
            <c:spPr>
              <a:solidFill>
                <a:srgbClr val="107227"/>
              </a:solidFill>
            </c:spPr>
          </c:dPt>
          <c:cat>
            <c:strRef>
              <c:f>Лист1!$A$2:$A$6</c:f>
              <c:strCache>
                <c:ptCount val="4"/>
                <c:pt idx="0">
                  <c:v>Объекты недвижимости, находящиеся на вещном праве 2992</c:v>
                </c:pt>
                <c:pt idx="1">
                  <c:v>Объекты в составе казны Ивановской области - 112</c:v>
                </c:pt>
                <c:pt idx="2">
                  <c:v>Земельные участки, находящиеся в пользовании учреждений - 1685</c:v>
                </c:pt>
                <c:pt idx="3">
                  <c:v>Земельные участки в составе казны Ивановской области - 261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2992</c:v>
                </c:pt>
                <c:pt idx="1">
                  <c:v>112</c:v>
                </c:pt>
                <c:pt idx="2">
                  <c:v>1685</c:v>
                </c:pt>
                <c:pt idx="3">
                  <c:v>261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6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0.35025</cdr:x>
      <cdr:y>0.71128</cdr:y>
    </cdr:from>
    <cdr:to>
      <cdr:x>0.43413</cdr:x>
      <cdr:y>0.8059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56742" y="279241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18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0.4976</cdr:x>
      <cdr:y>0.71209</cdr:y>
    </cdr:from>
    <cdr:to>
      <cdr:x>0.58148</cdr:x>
      <cdr:y>0.80671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3425" y="279558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21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0.35299</cdr:x>
      <cdr:y>0.30449</cdr:y>
    </cdr:from>
    <cdr:to>
      <cdr:x>0.412</cdr:x>
      <cdr:y>0.39911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8496" y="1195403"/>
          <a:ext cx="683477" cy="37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5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0.38918</cdr:x>
      <cdr:y>0.09583</cdr:y>
    </cdr:from>
    <cdr:to>
      <cdr:x>0.47306</cdr:x>
      <cdr:y>0.19046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07592" y="3762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32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0.46895</cdr:x>
      <cdr:y>0.30206</cdr:y>
    </cdr:from>
    <cdr:to>
      <cdr:x>0.55283</cdr:x>
      <cdr:y>0.39668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31517" y="118586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1654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0.66302</cdr:x>
      <cdr:y>0.50101</cdr:y>
    </cdr:from>
    <cdr:to>
      <cdr:x>0.74691</cdr:x>
      <cdr:y>0.59563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679417" y="1966912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944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0.46401</cdr:x>
      <cdr:y>0.50344</cdr:y>
    </cdr:from>
    <cdr:to>
      <cdr:x>0.54789</cdr:x>
      <cdr:y>0.59806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374367" y="19764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24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0.33325</cdr:x>
      <cdr:y>0.50344</cdr:y>
    </cdr:from>
    <cdr:to>
      <cdr:x>0.41714</cdr:x>
      <cdr:y>0.59806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59892" y="197643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3</a:t>
          </a:r>
        </a:p>
        <a:p xmlns:a="http://schemas.openxmlformats.org/drawingml/2006/main">
          <a:pPr algn="ctr"/>
          <a:endParaRPr lang="ru-RU" sz="2400" dirty="0"/>
        </a:p>
      </cdr:txBody>
    </cdr:sp>
  </cdr:relSizeAnchor>
  <cdr:relSizeAnchor xmlns:cdr="http://schemas.openxmlformats.org/drawingml/2006/chartDrawing">
    <cdr:from>
      <cdr:x>0.73293</cdr:x>
      <cdr:y>0.71209</cdr:y>
    </cdr:from>
    <cdr:to>
      <cdr:x>0.81681</cdr:x>
      <cdr:y>0.80671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489042" y="2795587"/>
          <a:ext cx="971559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/>
            <a:t>3048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0.30557</cdr:x>
      <cdr:y>0.30045</cdr:y>
    </cdr:from>
    <cdr:to>
      <cdr:x>0.36458</cdr:x>
      <cdr:y>0.39507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539221" y="1179528"/>
          <a:ext cx="683477" cy="37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/>
            <a:t>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0.29647</cdr:x>
      <cdr:y>0.22639</cdr:y>
    </cdr:from>
    <cdr:to>
      <cdr:x>0.41791</cdr:x>
      <cdr:y>0.48773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0.50546</cdr:x>
      <cdr:y>0.81898</cdr:y>
    </cdr:from>
    <cdr:to>
      <cdr:x>1</cdr:x>
      <cdr:y>0.98537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776547" y="4266225"/>
          <a:ext cx="3695001" cy="866775"/>
        </a:xfrm>
        <a:prstGeom xmlns:a="http://schemas.openxmlformats.org/drawingml/2006/main" prst="wedgeRoundRectCallout">
          <a:avLst>
            <a:gd name="adj1" fmla="val -13998"/>
            <a:gd name="adj2" fmla="val -101884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Объекты недвижимости на вещном праве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0.03632</cdr:x>
      <cdr:y>0.78744</cdr:y>
    </cdr:from>
    <cdr:to>
      <cdr:x>0.47803</cdr:x>
      <cdr:y>0.94286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271346" y="4101911"/>
          <a:ext cx="3300297" cy="809633"/>
        </a:xfrm>
        <a:prstGeom xmlns:a="http://schemas.openxmlformats.org/drawingml/2006/main" prst="wedgeRoundRectCallout">
          <a:avLst>
            <a:gd name="adj1" fmla="val 1933"/>
            <a:gd name="adj2" fmla="val -130247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Объекты недвижимости в казне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0.54014</cdr:x>
      <cdr:y>0.22655</cdr:y>
    </cdr:from>
    <cdr:to>
      <cdr:x>0.96142</cdr:x>
      <cdr:y>0.37639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4035684" y="1180125"/>
          <a:ext cx="3147614" cy="780569"/>
        </a:xfrm>
        <a:prstGeom xmlns:a="http://schemas.openxmlformats.org/drawingml/2006/main" prst="wedgeRoundRectCallout">
          <a:avLst>
            <a:gd name="adj1" fmla="val -37679"/>
            <a:gd name="adj2" fmla="val 80601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Земельные участки в казне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0.03377</cdr:x>
      <cdr:y>0.20598</cdr:y>
    </cdr:from>
    <cdr:to>
      <cdr:x>0.42247</cdr:x>
      <cdr:y>0.37636</cdr:y>
    </cdr:to>
    <cdr:sp macro="" textlink="">
      <cdr:nvSpPr>
        <cdr:cNvPr id="11" name="Скругленная прямоугольная выноска 10"/>
        <cdr:cNvSpPr/>
      </cdr:nvSpPr>
      <cdr:spPr>
        <a:xfrm xmlns:a="http://schemas.openxmlformats.org/drawingml/2006/main">
          <a:off x="252297" y="1072969"/>
          <a:ext cx="2904206" cy="887556"/>
        </a:xfrm>
        <a:prstGeom xmlns:a="http://schemas.openxmlformats.org/drawingml/2006/main" prst="wedgeRoundRectCallout">
          <a:avLst>
            <a:gd name="adj1" fmla="val 25960"/>
            <a:gd name="adj2" fmla="val 78073"/>
            <a:gd name="adj3" fmla="val 16667"/>
          </a:avLst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  <a:effectLst xmlns:a="http://schemas.openxmlformats.org/drawingml/2006/main">
          <a:outerShdw dist="20000" sx="1000" sy="1000" rotWithShape="0">
            <a:srgbClr val="000000"/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</a:rPr>
            <a:t>Земельные участки в пользовании</a:t>
          </a:r>
          <a:endParaRPr lang="ru-RU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0.31933</cdr:x>
      <cdr:y>0.40528</cdr:y>
    </cdr:from>
    <cdr:to>
      <cdr:x>0.45064</cdr:x>
      <cdr:y>0.48574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5897" y="2111194"/>
          <a:ext cx="9810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1686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0.22779</cdr:x>
      <cdr:y>0.57853</cdr:y>
    </cdr:from>
    <cdr:to>
      <cdr:x>0.33323</cdr:x>
      <cdr:y>0.65899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01915" y="3013687"/>
          <a:ext cx="787831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155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0.62402</cdr:x>
      <cdr:y>0.50463</cdr:y>
    </cdr:from>
    <cdr:to>
      <cdr:x>0.76552</cdr:x>
      <cdr:y>0.58508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662372" y="2628719"/>
          <a:ext cx="10572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2946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0.49423</cdr:x>
      <cdr:y>0.37298</cdr:y>
    </cdr:from>
    <cdr:to>
      <cdr:x>0.59967</cdr:x>
      <cdr:y>0.45343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3692640" y="1942919"/>
          <a:ext cx="787831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800" b="1" dirty="0" smtClean="0"/>
            <a:t>258</a:t>
          </a:r>
          <a:endParaRPr lang="ru-RU" sz="2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5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70" y="457200"/>
            <a:ext cx="2977205" cy="21090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55784"/>
            <a:ext cx="121920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b="1" spc="1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</a:p>
          <a:p>
            <a:pPr algn="ctr"/>
            <a:r>
              <a:rPr lang="ru-RU" sz="4000" b="1" spc="1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 2020 </a:t>
            </a:r>
            <a:r>
              <a:rPr lang="ru-RU" sz="4000" b="1" spc="1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66251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управления имуществом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81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7077" y="3404890"/>
            <a:ext cx="448627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65,17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 оценка объектов недвижимости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350" y="2543175"/>
            <a:ext cx="58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ельскохозяйственного назначения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76350" y="3226652"/>
            <a:ext cx="580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ромышленности, ……. </a:t>
            </a:r>
          </a:p>
          <a:p>
            <a:r>
              <a:rPr lang="ru-RU" sz="2400" dirty="0" smtClean="0"/>
              <a:t>……иного специального назначения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76350" y="4267200"/>
            <a:ext cx="58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собо охраняемых территорий и объектов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76350" y="5026967"/>
            <a:ext cx="58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есного фонда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76350" y="5741342"/>
            <a:ext cx="580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одного фонда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241849" y="4267201"/>
            <a:ext cx="3848100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категория земли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361310" y="4094588"/>
            <a:ext cx="4257675" cy="830997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редний удельный показатель кадастровой стоимости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77075" y="2543174"/>
            <a:ext cx="164782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2,53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9776321" y="4267200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руб./кв.м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7077" y="4267199"/>
            <a:ext cx="156209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2,42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7077" y="5026965"/>
            <a:ext cx="108108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1,91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77078" y="5741340"/>
            <a:ext cx="73342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0,81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01" y="1914525"/>
            <a:ext cx="48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</a:t>
            </a:r>
            <a:r>
              <a:rPr lang="ru-RU" i="1" dirty="0" smtClean="0"/>
              <a:t>ействует с 1 января 2021 года в отношении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задачи Департамента</a:t>
            </a:r>
          </a:p>
        </p:txBody>
      </p:sp>
      <p:sp>
        <p:nvSpPr>
          <p:cNvPr id="10" name="представительство при 135 судебных  производствах…"/>
          <p:cNvSpPr txBox="1"/>
          <p:nvPr/>
        </p:nvSpPr>
        <p:spPr>
          <a:xfrm>
            <a:off x="301824" y="2343357"/>
            <a:ext cx="11665454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Эффективность управления и распоряжения государственным имуществом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представительство при 135 судебных  производствах…"/>
          <p:cNvSpPr txBox="1"/>
          <p:nvPr/>
        </p:nvSpPr>
        <p:spPr>
          <a:xfrm>
            <a:off x="301824" y="3806575"/>
            <a:ext cx="11589953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Контроль наличия и использования по назначению областного имущества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представительство при 135 судебных  производствах…"/>
          <p:cNvSpPr txBox="1"/>
          <p:nvPr/>
        </p:nvSpPr>
        <p:spPr>
          <a:xfrm>
            <a:off x="301824" y="3138591"/>
            <a:ext cx="11556430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Проведение государственной кадастровой оценки объектов недвижимости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3" name="представительство при 135 судебных  производствах…"/>
          <p:cNvSpPr txBox="1"/>
          <p:nvPr/>
        </p:nvSpPr>
        <p:spPr>
          <a:xfrm>
            <a:off x="301824" y="4631140"/>
            <a:ext cx="11556430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Оптимизация деятельности государственных унитарных предприятий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4" name="представительство при 135 судебных  производствах…"/>
          <p:cNvSpPr txBox="1"/>
          <p:nvPr/>
        </p:nvSpPr>
        <p:spPr>
          <a:xfrm>
            <a:off x="301824" y="5349147"/>
            <a:ext cx="11556430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>
                <a:sym typeface="Helvetica Neue"/>
              </a:rPr>
              <a:t>Совершенствование нормативной правовой базы в сфере земельно-имущественных отношений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9001" y="2449300"/>
            <a:ext cx="10515600" cy="13255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6944997"/>
              </p:ext>
            </p:extLst>
          </p:nvPr>
        </p:nvGraphicFramePr>
        <p:xfrm>
          <a:off x="489751" y="1835658"/>
          <a:ext cx="11214100" cy="441655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8263724"/>
                <a:gridCol w="2950376"/>
              </a:tblGrid>
              <a:tr h="38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8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  <a:tr h="387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в виде дивидендов по акциям и от перечисления части прибыли государственными унитарными предприятиями</a:t>
                      </a:r>
                    </a:p>
                  </a:txBody>
                  <a:tcPr marL="84128" marR="84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</a:tr>
              <a:tr h="799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 и земельных участков, поступление дебиторской задолженности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9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 и земельных участков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>
                    <a:noFill/>
                  </a:tcPr>
                </a:tc>
              </a:tr>
              <a:tr h="3874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27 239,6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4128" marR="84128" marT="0" marB="0"/>
                </a:tc>
              </a:tr>
            </a:tbl>
          </a:graphicData>
        </a:graphic>
      </p:graphicFrame>
      <p:sp>
        <p:nvSpPr>
          <p:cNvPr id="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34433" y="828675"/>
            <a:ext cx="11857567" cy="83825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Администрируемые доходы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4950" y="2714625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3 680,7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191625" y="396240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13 629,1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91625" y="4958090"/>
            <a:ext cx="217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9 929,8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322160" y="958925"/>
            <a:ext cx="11356843" cy="129614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2599531"/>
              </p:ext>
            </p:extLst>
          </p:nvPr>
        </p:nvGraphicFramePr>
        <p:xfrm>
          <a:off x="322160" y="1590356"/>
          <a:ext cx="10021990" cy="3248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3198"/>
                <a:gridCol w="2978792"/>
              </a:tblGrid>
              <a:tr h="5266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имущества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9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ГУП Ивановской области «Центр-Профи»</a:t>
                      </a: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«Гостиница «Иваново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7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«Гостиничное хозяйство города Иванова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1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в праве 10/100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нежилое здание в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Вичуга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9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имущества в 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районе д.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Жуково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506" marR="35506" marT="58414" marB="58414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Выгнутая вправо стрелка 8"/>
          <p:cNvSpPr/>
          <p:nvPr/>
        </p:nvSpPr>
        <p:spPr>
          <a:xfrm>
            <a:off x="10317977" y="4324351"/>
            <a:ext cx="749300" cy="15303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Надпись 2"/>
          <p:cNvSpPr>
            <a:spLocks noChangeArrowheads="1"/>
          </p:cNvSpPr>
          <p:nvPr/>
        </p:nvSpPr>
        <p:spPr bwMode="auto">
          <a:xfrm>
            <a:off x="6218258" y="4999038"/>
            <a:ext cx="4099719" cy="142821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Средства от продажи поступили в областной бюджет в 2021 году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2160" y="760358"/>
            <a:ext cx="114301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latin typeface="Times New Roman" panose="02020603050405020304" pitchFamily="18" charset="0"/>
                <a:ea typeface="+mj-ea"/>
                <a:cs typeface="+mj-cs"/>
              </a:rPr>
              <a:t>Исполнение прогнозного плана приватизации в 2020 </a:t>
            </a:r>
            <a:r>
              <a:rPr lang="ru-RU" altLang="ru-RU" sz="3200" b="1" dirty="0" smtClean="0">
                <a:latin typeface="Times New Roman" panose="02020603050405020304" pitchFamily="18" charset="0"/>
                <a:ea typeface="+mj-ea"/>
                <a:cs typeface="+mj-cs"/>
              </a:rPr>
              <a:t>году</a:t>
            </a:r>
            <a:endParaRPr lang="ru-RU" altLang="ru-RU" sz="3200" b="1" dirty="0"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44875" y="3105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444875" y="356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4775" y="2381250"/>
            <a:ext cx="203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решение </a:t>
            </a:r>
            <a:endParaRPr lang="ru-RU" sz="2400" dirty="0" smtClean="0"/>
          </a:p>
          <a:p>
            <a:pPr algn="ctr"/>
            <a:r>
              <a:rPr lang="ru-RU" sz="2400" dirty="0" smtClean="0"/>
              <a:t>не </a:t>
            </a:r>
            <a:r>
              <a:rPr lang="ru-RU" sz="2400" dirty="0"/>
              <a:t>принято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2826" y="3629025"/>
            <a:ext cx="295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торги не </a:t>
            </a:r>
            <a:r>
              <a:rPr lang="ru-RU" sz="2400" dirty="0" smtClean="0"/>
              <a:t>состоялись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62826" y="4210050"/>
            <a:ext cx="295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заключен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договор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621" y="985838"/>
            <a:ext cx="11058071" cy="7034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Департамента в отношении государственного имущества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9561870"/>
              </p:ext>
            </p:extLst>
          </p:nvPr>
        </p:nvGraphicFramePr>
        <p:xfrm>
          <a:off x="333376" y="2046288"/>
          <a:ext cx="11582400" cy="392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6684835">
            <a:off x="8520066" y="2689615"/>
            <a:ext cx="946457" cy="1874199"/>
          </a:xfrm>
          <a:prstGeom prst="downArrow">
            <a:avLst>
              <a:gd name="adj1" fmla="val 29720"/>
              <a:gd name="adj2" fmla="val 50000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5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ПИО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29549" y="3972302"/>
            <a:ext cx="3987027" cy="1428750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Муниципальная собственность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29656"/>
            <a:ext cx="12192000" cy="11572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имущества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 различными уровнями публичной власти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891491">
            <a:off x="2018684" y="3309761"/>
            <a:ext cx="2383121" cy="764083"/>
          </a:xfrm>
          <a:prstGeom prst="rightArrow">
            <a:avLst>
              <a:gd name="adj1" fmla="val 48727"/>
              <a:gd name="adj2" fmla="val 50000"/>
            </a:avLst>
          </a:prstGeom>
          <a:pattFill prst="pct20">
            <a:fgClr>
              <a:srgbClr val="FFFF00"/>
            </a:fgClr>
            <a:bgClr>
              <a:schemeClr val="bg1"/>
            </a:bgClr>
          </a:patt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МТУ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2029" y="4104847"/>
            <a:ext cx="3905250" cy="142875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Федеральная собственность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39061">
            <a:off x="6426064" y="3650508"/>
            <a:ext cx="2208155" cy="848078"/>
          </a:xfrm>
          <a:prstGeom prst="rightArrow">
            <a:avLst>
              <a:gd name="adj1" fmla="val 35706"/>
              <a:gd name="adj2" fmla="val 46387"/>
            </a:avLst>
          </a:prstGeom>
          <a:pattFill prst="pct10">
            <a:fgClr>
              <a:srgbClr val="FF0000"/>
            </a:fgClr>
            <a:bgClr>
              <a:schemeClr val="bg1"/>
            </a:bgClr>
          </a:patt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13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ПИО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366779">
            <a:off x="4482253" y="2854424"/>
            <a:ext cx="724583" cy="2235756"/>
          </a:xfrm>
          <a:prstGeom prst="downArrow">
            <a:avLst>
              <a:gd name="adj1" fmla="val 46670"/>
              <a:gd name="adj2" fmla="val 62737"/>
            </a:avLst>
          </a:prstGeom>
          <a:pattFill prst="pct1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 err="1" smtClean="0">
                <a:solidFill>
                  <a:schemeClr val="tx1"/>
                </a:solidFill>
              </a:rPr>
              <a:t>расп</a:t>
            </a:r>
            <a:r>
              <a:rPr lang="ru-RU" sz="2400" dirty="0" smtClean="0">
                <a:solidFill>
                  <a:schemeClr val="tx1"/>
                </a:solidFill>
              </a:rPr>
              <a:t> МТУ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19526" y="2143125"/>
            <a:ext cx="4615572" cy="1428750"/>
          </a:xfrm>
          <a:prstGeom prst="ellipse">
            <a:avLst/>
          </a:prstGeom>
          <a:pattFill prst="ltUpDiag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Собственность Ивановской области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14325" y="1752600"/>
            <a:ext cx="2981325" cy="1552575"/>
          </a:xfrm>
          <a:prstGeom prst="wedgeRectCallout">
            <a:avLst>
              <a:gd name="adj1" fmla="val 41268"/>
              <a:gd name="adj2" fmla="val 6490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561711" y="5676901"/>
            <a:ext cx="4968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25</a:t>
            </a:r>
            <a:r>
              <a:rPr lang="ru-RU" dirty="0" smtClean="0"/>
              <a:t> объектов недвижимости; </a:t>
            </a:r>
            <a:r>
              <a:rPr lang="ru-RU" sz="2400" b="1" dirty="0" smtClean="0">
                <a:solidFill>
                  <a:srgbClr val="33CC33"/>
                </a:solidFill>
              </a:rPr>
              <a:t>4</a:t>
            </a:r>
            <a:r>
              <a:rPr lang="ru-RU" dirty="0" smtClean="0"/>
              <a:t> земельных участка</a:t>
            </a:r>
          </a:p>
          <a:p>
            <a:r>
              <a:rPr lang="ru-RU" sz="2400" b="1" dirty="0" smtClean="0">
                <a:solidFill>
                  <a:srgbClr val="E47B24"/>
                </a:solidFill>
              </a:rPr>
              <a:t>549</a:t>
            </a:r>
            <a:r>
              <a:rPr lang="ru-RU" dirty="0" smtClean="0"/>
              <a:t> единиц движимого имущества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3399" y="1752024"/>
            <a:ext cx="2543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1</a:t>
            </a:r>
            <a:r>
              <a:rPr lang="ru-RU" dirty="0" smtClean="0"/>
              <a:t> объект недвижимости</a:t>
            </a:r>
          </a:p>
          <a:p>
            <a:r>
              <a:rPr lang="ru-RU" sz="2400" b="1" dirty="0">
                <a:solidFill>
                  <a:srgbClr val="33CC33"/>
                </a:solidFill>
              </a:rPr>
              <a:t>1</a:t>
            </a:r>
            <a:r>
              <a:rPr lang="ru-RU" dirty="0"/>
              <a:t> </a:t>
            </a:r>
            <a:r>
              <a:rPr lang="ru-RU" dirty="0" smtClean="0"/>
              <a:t>земельный участок</a:t>
            </a:r>
          </a:p>
          <a:p>
            <a:r>
              <a:rPr lang="ru-RU" sz="2400" b="1" dirty="0" smtClean="0">
                <a:solidFill>
                  <a:srgbClr val="E47B24"/>
                </a:solidFill>
              </a:rPr>
              <a:t>991</a:t>
            </a:r>
            <a:r>
              <a:rPr lang="ru-RU" dirty="0" smtClean="0"/>
              <a:t> единица движимого имущества</a:t>
            </a:r>
            <a:endParaRPr lang="ru-RU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8877089" y="1744980"/>
            <a:ext cx="3010111" cy="1638300"/>
          </a:xfrm>
          <a:prstGeom prst="wedgeRectCallout">
            <a:avLst>
              <a:gd name="adj1" fmla="val -30936"/>
              <a:gd name="adj2" fmla="val 6797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202843" y="1837749"/>
            <a:ext cx="2543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5</a:t>
            </a:r>
            <a:r>
              <a:rPr lang="ru-RU" dirty="0" smtClean="0"/>
              <a:t> объектов недвижимости</a:t>
            </a:r>
          </a:p>
          <a:p>
            <a:r>
              <a:rPr lang="ru-RU" sz="2400" b="1" dirty="0" smtClean="0">
                <a:solidFill>
                  <a:srgbClr val="33CC33"/>
                </a:solidFill>
              </a:rPr>
              <a:t>9</a:t>
            </a:r>
            <a:r>
              <a:rPr lang="ru-RU" dirty="0" smtClean="0"/>
              <a:t> земельных участков</a:t>
            </a:r>
          </a:p>
          <a:p>
            <a:r>
              <a:rPr lang="ru-RU" sz="2400" b="1" dirty="0" smtClean="0">
                <a:solidFill>
                  <a:srgbClr val="E47B24"/>
                </a:solidFill>
              </a:rPr>
              <a:t>237</a:t>
            </a:r>
            <a:r>
              <a:rPr lang="ru-RU" dirty="0" smtClean="0"/>
              <a:t> единиц движимого имущества</a:t>
            </a:r>
            <a:endParaRPr lang="ru-RU" dirty="0"/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561711" y="5814061"/>
            <a:ext cx="4968982" cy="904875"/>
          </a:xfrm>
          <a:prstGeom prst="wedgeRectCallout">
            <a:avLst>
              <a:gd name="adj1" fmla="val -18317"/>
              <a:gd name="adj2" fmla="val -14744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1533525" y="5879355"/>
            <a:ext cx="3738304" cy="461665"/>
          </a:xfrm>
          <a:prstGeom prst="wedgeRectCallout">
            <a:avLst>
              <a:gd name="adj1" fmla="val 27767"/>
              <a:gd name="adj2" fmla="val -31389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680905" y="5879356"/>
            <a:ext cx="359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47B24"/>
                </a:solidFill>
              </a:rPr>
              <a:t>1</a:t>
            </a:r>
            <a:r>
              <a:rPr lang="ru-RU" dirty="0" smtClean="0"/>
              <a:t> единица движимого имущества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92801" y="30061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имущества Ивановской области на 01.01.2021</a:t>
            </a:r>
          </a:p>
        </p:txBody>
      </p:sp>
      <p:graphicFrame>
        <p:nvGraphicFramePr>
          <p:cNvPr id="12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22528476"/>
              </p:ext>
            </p:extLst>
          </p:nvPr>
        </p:nvGraphicFramePr>
        <p:xfrm>
          <a:off x="4529253" y="1372575"/>
          <a:ext cx="7471548" cy="520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88621" y="1935480"/>
            <a:ext cx="4229099" cy="4518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sx="1000" sy="1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данные о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юридических лицах: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бюджетных учреждениях;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унитарных предприятиях;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акционерных обществах;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3101 объекте недвижимости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 земельных участках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3170" r="23963"/>
          <a:stretch/>
        </p:blipFill>
        <p:spPr>
          <a:xfrm>
            <a:off x="9296575" y="3390901"/>
            <a:ext cx="2600150" cy="282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представительство при 135 судебных  производствах…"/>
          <p:cNvSpPr txBox="1"/>
          <p:nvPr/>
        </p:nvSpPr>
        <p:spPr>
          <a:xfrm>
            <a:off x="335348" y="3811183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Участие в </a:t>
            </a:r>
            <a:r>
              <a:rPr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11 судебных производствах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имущественных интересов Ивановской области</a:t>
            </a:r>
          </a:p>
        </p:txBody>
      </p:sp>
      <p:sp>
        <p:nvSpPr>
          <p:cNvPr id="26" name="представительство при 135 судебных  производствах…"/>
          <p:cNvSpPr txBox="1"/>
          <p:nvPr/>
        </p:nvSpPr>
        <p:spPr>
          <a:xfrm>
            <a:off x="335348" y="2279079"/>
            <a:ext cx="8732452" cy="137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Проверка наличия и целевого использования</a:t>
            </a:r>
          </a:p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41 объекта капитального строительства</a:t>
            </a:r>
          </a:p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29 земельных участков</a:t>
            </a:r>
          </a:p>
        </p:txBody>
      </p:sp>
      <p:sp>
        <p:nvSpPr>
          <p:cNvPr id="27" name="представительство при 135 судебных  производствах…"/>
          <p:cNvSpPr txBox="1"/>
          <p:nvPr/>
        </p:nvSpPr>
        <p:spPr>
          <a:xfrm>
            <a:off x="335348" y="5628802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Нормотворческая деятельность</a:t>
            </a:r>
          </a:p>
        </p:txBody>
      </p:sp>
      <p:sp>
        <p:nvSpPr>
          <p:cNvPr id="28" name="представительство при 135 судебных  производствах…"/>
          <p:cNvSpPr txBox="1"/>
          <p:nvPr/>
        </p:nvSpPr>
        <p:spPr>
          <a:xfrm>
            <a:off x="335348" y="4371348"/>
            <a:ext cx="8732452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Правовая экспертиза 19 уставов областных учреждений</a:t>
            </a:r>
          </a:p>
        </p:txBody>
      </p:sp>
      <p:sp>
        <p:nvSpPr>
          <p:cNvPr id="29" name="представительство при 135 судебных  производствах…"/>
          <p:cNvSpPr txBox="1"/>
          <p:nvPr/>
        </p:nvSpPr>
        <p:spPr>
          <a:xfrm>
            <a:off x="335348" y="5008611"/>
            <a:ext cx="8961229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Рассмотрение 68 обращений граждан и юридических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2801" y="756193"/>
            <a:ext cx="11808000" cy="9487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поддержка субъектов малого и среднего предпринимательства в период распространения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455" y="2029739"/>
            <a:ext cx="2416421" cy="181588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</a:t>
            </a:r>
            <a:r>
              <a:rPr lang="ru-RU" sz="2800" dirty="0" smtClean="0"/>
              <a:t>тсрочка уплаты арендной платы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33455" y="4374258"/>
            <a:ext cx="2416421" cy="181588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</a:t>
            </a:r>
            <a:r>
              <a:rPr lang="ru-RU" sz="2800" dirty="0" smtClean="0"/>
              <a:t>свобождение от уплаты арендных платежей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2401535"/>
            <a:ext cx="135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10</a:t>
            </a:r>
            <a:r>
              <a:rPr lang="ru-RU" sz="2800" dirty="0" smtClean="0"/>
              <a:t> ЗУ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" y="3172445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</a:t>
            </a:r>
            <a:r>
              <a:rPr lang="ru-RU" sz="2800" dirty="0" smtClean="0"/>
              <a:t> ОКС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2026" y="3845621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2324" y="3434055"/>
            <a:ext cx="2307351" cy="181588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</a:t>
            </a:r>
            <a:r>
              <a:rPr lang="ru-RU" sz="2800" dirty="0" smtClean="0"/>
              <a:t>меньшение размера арендных платежей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0" y="4726717"/>
            <a:ext cx="135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</a:t>
            </a:r>
            <a:r>
              <a:rPr lang="ru-RU" sz="2800" dirty="0" smtClean="0"/>
              <a:t> ЗУ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889" y="546238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11</a:t>
            </a:r>
            <a:r>
              <a:rPr lang="ru-RU" sz="2800" dirty="0" smtClean="0"/>
              <a:t> ОКС</a:t>
            </a:r>
            <a:endParaRPr lang="ru-RU" sz="2800" dirty="0"/>
          </a:p>
        </p:txBody>
      </p:sp>
      <p:cxnSp>
        <p:nvCxnSpPr>
          <p:cNvPr id="5" name="Прямая со стрелкой 4"/>
          <p:cNvCxnSpPr>
            <a:stCxn id="4" idx="1"/>
            <a:endCxn id="11" idx="3"/>
          </p:cNvCxnSpPr>
          <p:nvPr/>
        </p:nvCxnSpPr>
        <p:spPr>
          <a:xfrm flipH="1" flipV="1">
            <a:off x="1981200" y="2663145"/>
            <a:ext cx="852255" cy="274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  <a:endCxn id="14" idx="3"/>
          </p:cNvCxnSpPr>
          <p:nvPr/>
        </p:nvCxnSpPr>
        <p:spPr>
          <a:xfrm flipH="1">
            <a:off x="1981200" y="2937680"/>
            <a:ext cx="852255" cy="49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1"/>
            <a:endCxn id="20" idx="3"/>
          </p:cNvCxnSpPr>
          <p:nvPr/>
        </p:nvCxnSpPr>
        <p:spPr>
          <a:xfrm flipH="1">
            <a:off x="1947489" y="5282199"/>
            <a:ext cx="885966" cy="44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  <a:endCxn id="18" idx="3"/>
          </p:cNvCxnSpPr>
          <p:nvPr/>
        </p:nvCxnSpPr>
        <p:spPr>
          <a:xfrm flipH="1" flipV="1">
            <a:off x="1981200" y="4988327"/>
            <a:ext cx="852255" cy="293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67925" y="3584011"/>
            <a:ext cx="135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6</a:t>
            </a:r>
            <a:r>
              <a:rPr lang="ru-RU" sz="2800" dirty="0" smtClean="0"/>
              <a:t> ЗУ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0067925" y="461506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12</a:t>
            </a:r>
            <a:r>
              <a:rPr lang="ru-RU" sz="2800" dirty="0" smtClean="0"/>
              <a:t> ОКС</a:t>
            </a:r>
            <a:endParaRPr lang="ru-RU" sz="2800" dirty="0"/>
          </a:p>
        </p:txBody>
      </p:sp>
      <p:cxnSp>
        <p:nvCxnSpPr>
          <p:cNvPr id="57" name="Прямая со стрелкой 56"/>
          <p:cNvCxnSpPr>
            <a:stCxn id="16" idx="3"/>
            <a:endCxn id="32" idx="1"/>
          </p:cNvCxnSpPr>
          <p:nvPr/>
        </p:nvCxnSpPr>
        <p:spPr>
          <a:xfrm flipV="1">
            <a:off x="9479675" y="3845621"/>
            <a:ext cx="588250" cy="49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6" idx="3"/>
            <a:endCxn id="56" idx="1"/>
          </p:cNvCxnSpPr>
          <p:nvPr/>
        </p:nvCxnSpPr>
        <p:spPr>
          <a:xfrm>
            <a:off x="9479675" y="4341996"/>
            <a:ext cx="588250" cy="534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/>
          <p:nvPr/>
        </p:nvGrpSpPr>
        <p:grpSpPr>
          <a:xfrm>
            <a:off x="192801" y="9366"/>
            <a:ext cx="11808000" cy="746828"/>
            <a:chOff x="192801" y="9366"/>
            <a:chExt cx="11808000" cy="746828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29" y="9366"/>
              <a:ext cx="1011110" cy="716271"/>
            </a:xfrm>
            <a:prstGeom prst="rect">
              <a:avLst/>
            </a:prstGeom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192801" y="756194"/>
              <a:ext cx="11808000" cy="0"/>
            </a:xfrm>
            <a:prstGeom prst="line">
              <a:avLst/>
            </a:prstGeom>
            <a:ln w="222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938680" y="125470"/>
              <a:ext cx="1087789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 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Департамент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управления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имуществом </a:t>
              </a:r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Ивановской области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84"/>
          <a:stretch/>
        </p:blipFill>
        <p:spPr>
          <a:xfrm>
            <a:off x="9622984" y="2908930"/>
            <a:ext cx="2336400" cy="1693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87" y="4752566"/>
            <a:ext cx="2902197" cy="193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01" y="725637"/>
            <a:ext cx="12192000" cy="874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земельных отношений</a:t>
            </a:r>
          </a:p>
        </p:txBody>
      </p:sp>
      <p:sp>
        <p:nvSpPr>
          <p:cNvPr id="12" name="представительство при 135 судебных  производствах…"/>
          <p:cNvSpPr txBox="1"/>
          <p:nvPr/>
        </p:nvSpPr>
        <p:spPr>
          <a:xfrm>
            <a:off x="335347" y="1909866"/>
            <a:ext cx="9180127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Перевод </a:t>
            </a:r>
            <a:r>
              <a:rPr lang="ru-RU" sz="2800" dirty="0"/>
              <a:t>земельных участков из одной категории в другую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3" name="представительство при 135 судебных  производствах…"/>
          <p:cNvSpPr txBox="1"/>
          <p:nvPr/>
        </p:nvSpPr>
        <p:spPr>
          <a:xfrm>
            <a:off x="335342" y="2608823"/>
            <a:ext cx="9180127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/>
              <a:t>З</a:t>
            </a:r>
            <a:r>
              <a:rPr lang="ru-RU" sz="2800" dirty="0" smtClean="0"/>
              <a:t>аключения на </a:t>
            </a:r>
            <a:r>
              <a:rPr lang="ru-RU" sz="2800" dirty="0"/>
              <a:t>проекты документов территориального планирования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4" name="представительство при 135 судебных  производствах…"/>
          <p:cNvSpPr txBox="1"/>
          <p:nvPr/>
        </p:nvSpPr>
        <p:spPr>
          <a:xfrm>
            <a:off x="335343" y="3678238"/>
            <a:ext cx="9180127" cy="516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Утверждение </a:t>
            </a:r>
            <a:r>
              <a:rPr lang="ru-RU" sz="2800" dirty="0"/>
              <a:t>схемы расположения земельных участков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представительство при 135 судебных  производствах…"/>
          <p:cNvSpPr txBox="1"/>
          <p:nvPr/>
        </p:nvSpPr>
        <p:spPr>
          <a:xfrm>
            <a:off x="335344" y="4412098"/>
            <a:ext cx="8246680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Установление границы </a:t>
            </a:r>
            <a:r>
              <a:rPr lang="ru-RU" sz="2800" dirty="0"/>
              <a:t>зон с особыми условиями использования территории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17" y="1499778"/>
            <a:ext cx="1821191" cy="13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представительство при 135 судебных  производствах…"/>
          <p:cNvSpPr txBox="1"/>
          <p:nvPr/>
        </p:nvSpPr>
        <p:spPr>
          <a:xfrm>
            <a:off x="335347" y="5533619"/>
            <a:ext cx="8541953" cy="947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515" tIns="42515" rIns="42515" bIns="42515" anchor="ctr">
            <a:spAutoFit/>
          </a:bodyPr>
          <a:lstStyle/>
          <a:p>
            <a:pPr defTabSz="488917" hangingPunct="0">
              <a:buSzPct val="145000"/>
            </a:pPr>
            <a:r>
              <a:rPr lang="ru-RU" sz="2800" dirty="0" smtClean="0"/>
              <a:t>Мониторинг проведения </a:t>
            </a:r>
            <a:r>
              <a:rPr lang="ru-RU" sz="2800" dirty="0"/>
              <a:t>комплексных кадастровых </a:t>
            </a:r>
            <a:r>
              <a:rPr lang="ru-RU" sz="2800" dirty="0" smtClean="0"/>
              <a:t>работ на территории Ивановской области</a:t>
            </a:r>
            <a:endParaRPr lang="ru-RU" sz="2800" kern="0" dirty="0" smtClean="0"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4201</TotalTime>
  <Words>520</Words>
  <Application>Microsoft Office PowerPoint</Application>
  <PresentationFormat>Произвольный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Слайд 1</vt:lpstr>
      <vt:lpstr>Администрируемые доходы</vt:lpstr>
      <vt:lpstr>Слайд 3</vt:lpstr>
      <vt:lpstr>Управленческие решения Департамента в отношении государственного имущества</vt:lpstr>
      <vt:lpstr>Передача имущества  между различными уровнями публичной власти</vt:lpstr>
      <vt:lpstr>Реестр имущества Ивановской области на 01.01.2021</vt:lpstr>
      <vt:lpstr>Защита имущественных интересов Ивановской области</vt:lpstr>
      <vt:lpstr>Имущественная поддержка субъектов малого и среднего предпринимательства в период распространения COVID-2019</vt:lpstr>
      <vt:lpstr>Сфера земельных отношений</vt:lpstr>
      <vt:lpstr>Кадастровая оценка объектов недвижимости</vt:lpstr>
      <vt:lpstr>Приоритетные задачи Департамента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Пользователь</cp:lastModifiedBy>
  <cp:revision>233</cp:revision>
  <cp:lastPrinted>2021-03-09T09:34:40Z</cp:lastPrinted>
  <dcterms:created xsi:type="dcterms:W3CDTF">2019-03-11T10:58:12Z</dcterms:created>
  <dcterms:modified xsi:type="dcterms:W3CDTF">2021-03-29T09:42:53Z</dcterms:modified>
</cp:coreProperties>
</file>