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8" r:id="rId3"/>
    <p:sldId id="297" r:id="rId4"/>
    <p:sldId id="313" r:id="rId5"/>
    <p:sldId id="314" r:id="rId6"/>
    <p:sldId id="307" r:id="rId7"/>
    <p:sldId id="312" r:id="rId8"/>
    <p:sldId id="299" r:id="rId9"/>
    <p:sldId id="316" r:id="rId10"/>
    <p:sldId id="310" r:id="rId11"/>
    <p:sldId id="311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E47B24"/>
    <a:srgbClr val="0000FF"/>
    <a:srgbClr val="FFFF00"/>
    <a:srgbClr val="FF3300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plotArea>
      <c:layout>
        <c:manualLayout>
          <c:layoutTarget val="inner"/>
          <c:xMode val="edge"/>
          <c:yMode val="edge"/>
          <c:x val="0.3271774416355851"/>
          <c:y val="4.8524066026352772E-2"/>
          <c:w val="0.67282255836441818"/>
          <c:h val="0.8261687104086287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Земельные участки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Прекращение прав</c:v>
                </c:pt>
                <c:pt idx="2">
                  <c:v>Согласование                                            списания и продажи</c:v>
                </c:pt>
                <c:pt idx="3">
                  <c:v>Установление                 сервитута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2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Объекты капитального строительства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Прекращение прав</c:v>
                </c:pt>
                <c:pt idx="2">
                  <c:v>Согласование                                            списания и продажи</c:v>
                </c:pt>
                <c:pt idx="3">
                  <c:v>Установление                 сервитута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Движимое имущество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Прекращение прав</c:v>
                </c:pt>
                <c:pt idx="2">
                  <c:v>Согласование                                            списания и продажи</c:v>
                </c:pt>
                <c:pt idx="3">
                  <c:v>Установление                 сервитута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</c:v>
                </c:pt>
                <c:pt idx="1">
                  <c:v>30</c:v>
                </c:pt>
                <c:pt idx="2">
                  <c:v>35</c:v>
                </c:pt>
                <c:pt idx="3">
                  <c:v>0</c:v>
                </c:pt>
              </c:numCache>
            </c:numRef>
          </c:val>
        </c:ser>
        <c:overlap val="100"/>
        <c:axId val="115419776"/>
        <c:axId val="113818624"/>
      </c:barChart>
      <c:catAx>
        <c:axId val="115419776"/>
        <c:scaling>
          <c:orientation val="minMax"/>
        </c:scaling>
        <c:axPos val="l"/>
        <c:tickLblPos val="nextTo"/>
        <c:txPr>
          <a:bodyPr anchor="ctr" anchorCtr="1"/>
          <a:lstStyle/>
          <a:p>
            <a:pPr>
              <a:defRPr sz="2400"/>
            </a:pPr>
            <a:endParaRPr lang="ru-RU"/>
          </a:p>
        </c:txPr>
        <c:crossAx val="113818624"/>
        <c:crosses val="autoZero"/>
        <c:auto val="1"/>
        <c:lblAlgn val="ctr"/>
        <c:lblOffset val="100"/>
      </c:catAx>
      <c:valAx>
        <c:axId val="113818624"/>
        <c:scaling>
          <c:orientation val="minMax"/>
        </c:scaling>
        <c:delete val="1"/>
        <c:axPos val="b"/>
        <c:numFmt formatCode="General" sourceLinked="1"/>
        <c:tickLblPos val="nextTo"/>
        <c:crossAx val="1154197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100"/>
      <c:rotY val="20"/>
      <c:depthPercent val="100"/>
      <c:perspective val="30"/>
    </c:view3D>
    <c:plotArea>
      <c:layout>
        <c:manualLayout>
          <c:layoutTarget val="inner"/>
          <c:xMode val="edge"/>
          <c:yMode val="edge"/>
          <c:x val="0.19476810781238163"/>
          <c:y val="0.30098518006603697"/>
          <c:w val="0.63139509276380434"/>
          <c:h val="0.59593277278660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00"/>
            </a:solidFill>
          </c:spPr>
          <c:explosion val="23"/>
          <c:dPt>
            <c:idx val="0"/>
            <c:spPr>
              <a:solidFill>
                <a:srgbClr val="C30F0F"/>
              </a:solidFill>
            </c:spPr>
          </c:dPt>
          <c:dPt>
            <c:idx val="1"/>
            <c:spPr>
              <a:solidFill>
                <a:srgbClr val="F14593"/>
              </a:solidFill>
            </c:spPr>
          </c:dPt>
          <c:dPt>
            <c:idx val="2"/>
            <c:spPr>
              <a:solidFill>
                <a:srgbClr val="107227"/>
              </a:solidFill>
            </c:spPr>
          </c:dPt>
          <c:cat>
            <c:strRef>
              <c:f>Лист1!$A$2:$A$6</c:f>
              <c:strCache>
                <c:ptCount val="4"/>
                <c:pt idx="0">
                  <c:v>Объекты недвижимости, находящиеся на вещном праве 3017</c:v>
                </c:pt>
                <c:pt idx="1">
                  <c:v>Объекты в составе казны Ивановской области - 144</c:v>
                </c:pt>
                <c:pt idx="2">
                  <c:v>Земельные участки, находящиеся в пользовании учреждений - 1720</c:v>
                </c:pt>
                <c:pt idx="3">
                  <c:v>Земельные участки в составе казны Ивановской области - 251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3017</c:v>
                </c:pt>
                <c:pt idx="1">
                  <c:v>144</c:v>
                </c:pt>
                <c:pt idx="2">
                  <c:v>1720</c:v>
                </c:pt>
                <c:pt idx="3">
                  <c:v>251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6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объектов в перечнях областного и муниципального имущества Ивановской области на </a:t>
            </a:r>
            <a:r>
              <a:rPr lang="ru-RU" dirty="0" smtClean="0"/>
              <a:t>01.01.2022, ед.</a:t>
            </a:r>
            <a:endParaRPr lang="ru-RU" dirty="0"/>
          </a:p>
          <a:p>
            <a:pPr>
              <a:defRPr/>
            </a:pP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5250545970403477E-2"/>
          <c:y val="0.30196141110438768"/>
          <c:w val="0.97603485633222364"/>
          <c:h val="0.532385264815555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объектов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перечень областного имущества Ивановской области</c:v>
                </c:pt>
                <c:pt idx="1">
                  <c:v>перечни муниципального имущества муниципальных образований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объекты, переданные в аренду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перечень областного имущества Ивановской области</c:v>
                </c:pt>
                <c:pt idx="1">
                  <c:v>перечни муниципального имущества муниципальных образований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108</c:v>
                </c:pt>
              </c:numCache>
            </c:numRef>
          </c:val>
        </c:ser>
        <c:dLbls>
          <c:showVal val="1"/>
        </c:dLbls>
        <c:axId val="115294208"/>
        <c:axId val="132196224"/>
      </c:barChart>
      <c:catAx>
        <c:axId val="115294208"/>
        <c:scaling>
          <c:orientation val="minMax"/>
        </c:scaling>
        <c:axPos val="b"/>
        <c:numFmt formatCode="General" sourceLinked="1"/>
        <c:majorTickMark val="none"/>
        <c:tickLblPos val="nextTo"/>
        <c:crossAx val="132196224"/>
        <c:crosses val="autoZero"/>
        <c:auto val="1"/>
        <c:lblAlgn val="ctr"/>
        <c:lblOffset val="100"/>
      </c:catAx>
      <c:valAx>
        <c:axId val="1321962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529420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0.35025</cdr:x>
      <cdr:y>0.71128</cdr:y>
    </cdr:from>
    <cdr:to>
      <cdr:x>0.43413</cdr:x>
      <cdr:y>0.8059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56742" y="2792412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50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0.4976</cdr:x>
      <cdr:y>0.71209</cdr:y>
    </cdr:from>
    <cdr:to>
      <cdr:x>0.58148</cdr:x>
      <cdr:y>0.80671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3425" y="279558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16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0.35299</cdr:x>
      <cdr:y>0.30449</cdr:y>
    </cdr:from>
    <cdr:to>
      <cdr:x>0.412</cdr:x>
      <cdr:y>0.39911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8496" y="1195403"/>
          <a:ext cx="683477" cy="37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14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0.38918</cdr:x>
      <cdr:y>0.09583</cdr:y>
    </cdr:from>
    <cdr:to>
      <cdr:x>0.47306</cdr:x>
      <cdr:y>0.19046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07592" y="37623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32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0.46895</cdr:x>
      <cdr:y>0.30206</cdr:y>
    </cdr:from>
    <cdr:to>
      <cdr:x>0.55283</cdr:x>
      <cdr:y>0.39668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31517" y="1185862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1041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0.66302</cdr:x>
      <cdr:y>0.50101</cdr:y>
    </cdr:from>
    <cdr:to>
      <cdr:x>0.74691</cdr:x>
      <cdr:y>0.59563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79417" y="1966912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1524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0.46401</cdr:x>
      <cdr:y>0.50344</cdr:y>
    </cdr:from>
    <cdr:to>
      <cdr:x>0.54789</cdr:x>
      <cdr:y>0.59806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374367" y="197643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0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0.33325</cdr:x>
      <cdr:y>0.50344</cdr:y>
    </cdr:from>
    <cdr:to>
      <cdr:x>0.41714</cdr:x>
      <cdr:y>0.59806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59892" y="197643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5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0.73293</cdr:x>
      <cdr:y>0.71209</cdr:y>
    </cdr:from>
    <cdr:to>
      <cdr:x>0.81681</cdr:x>
      <cdr:y>0.80671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489042" y="279558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5254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0.30557</cdr:x>
      <cdr:y>0.30045</cdr:y>
    </cdr:from>
    <cdr:to>
      <cdr:x>0.36458</cdr:x>
      <cdr:y>0.39507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539221" y="1179528"/>
          <a:ext cx="683477" cy="37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0.29647</cdr:x>
      <cdr:y>0.22639</cdr:y>
    </cdr:from>
    <cdr:to>
      <cdr:x>0.41791</cdr:x>
      <cdr:y>0.48773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0.50546</cdr:x>
      <cdr:y>0.81898</cdr:y>
    </cdr:from>
    <cdr:to>
      <cdr:x>1</cdr:x>
      <cdr:y>0.98537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76547" y="4266225"/>
          <a:ext cx="3695001" cy="866775"/>
        </a:xfrm>
        <a:prstGeom xmlns:a="http://schemas.openxmlformats.org/drawingml/2006/main" prst="wedgeRoundRectCallout">
          <a:avLst>
            <a:gd name="adj1" fmla="val -13998"/>
            <a:gd name="adj2" fmla="val -101884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Объекты недвижимости на вещном праве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0.03632</cdr:x>
      <cdr:y>0.78744</cdr:y>
    </cdr:from>
    <cdr:to>
      <cdr:x>0.47803</cdr:x>
      <cdr:y>0.94286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271346" y="4101911"/>
          <a:ext cx="3300297" cy="809633"/>
        </a:xfrm>
        <a:prstGeom xmlns:a="http://schemas.openxmlformats.org/drawingml/2006/main" prst="wedgeRoundRectCallout">
          <a:avLst>
            <a:gd name="adj1" fmla="val 1933"/>
            <a:gd name="adj2" fmla="val -130247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Объекты недвижимости в казне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0.54014</cdr:x>
      <cdr:y>0.22655</cdr:y>
    </cdr:from>
    <cdr:to>
      <cdr:x>0.96142</cdr:x>
      <cdr:y>0.37639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4035684" y="1180125"/>
          <a:ext cx="3147614" cy="780569"/>
        </a:xfrm>
        <a:prstGeom xmlns:a="http://schemas.openxmlformats.org/drawingml/2006/main" prst="wedgeRoundRectCallout">
          <a:avLst>
            <a:gd name="adj1" fmla="val -37679"/>
            <a:gd name="adj2" fmla="val 80601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Земельные участки в казне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0.03377</cdr:x>
      <cdr:y>0.20598</cdr:y>
    </cdr:from>
    <cdr:to>
      <cdr:x>0.42247</cdr:x>
      <cdr:y>0.37636</cdr:y>
    </cdr:to>
    <cdr:sp macro="" textlink="">
      <cdr:nvSpPr>
        <cdr:cNvPr id="11" name="Скругленная прямоугольная выноска 10"/>
        <cdr:cNvSpPr/>
      </cdr:nvSpPr>
      <cdr:spPr>
        <a:xfrm xmlns:a="http://schemas.openxmlformats.org/drawingml/2006/main">
          <a:off x="252297" y="1072969"/>
          <a:ext cx="2904206" cy="887556"/>
        </a:xfrm>
        <a:prstGeom xmlns:a="http://schemas.openxmlformats.org/drawingml/2006/main" prst="wedgeRoundRectCallout">
          <a:avLst>
            <a:gd name="adj1" fmla="val 25960"/>
            <a:gd name="adj2" fmla="val 78073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Земельные участки в пользовании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0.31933</cdr:x>
      <cdr:y>0.40528</cdr:y>
    </cdr:from>
    <cdr:to>
      <cdr:x>0.45064</cdr:x>
      <cdr:y>0.48574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5897" y="2111194"/>
          <a:ext cx="9810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1720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0.22779</cdr:x>
      <cdr:y>0.57853</cdr:y>
    </cdr:from>
    <cdr:to>
      <cdr:x>0.33323</cdr:x>
      <cdr:y>0.65899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01915" y="3013687"/>
          <a:ext cx="787831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144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0.62402</cdr:x>
      <cdr:y>0.50463</cdr:y>
    </cdr:from>
    <cdr:to>
      <cdr:x>0.76552</cdr:x>
      <cdr:y>0.58508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662372" y="2628719"/>
          <a:ext cx="10572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3017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0.49423</cdr:x>
      <cdr:y>0.37298</cdr:y>
    </cdr:from>
    <cdr:to>
      <cdr:x>0.59967</cdr:x>
      <cdr:y>0.45343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692640" y="1942919"/>
          <a:ext cx="787831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251</a:t>
          </a:r>
          <a:endParaRPr lang="ru-RU" sz="2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5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0" y="457200"/>
            <a:ext cx="2977205" cy="21090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855784"/>
            <a:ext cx="121920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</a:p>
          <a:p>
            <a:pPr algn="ctr"/>
            <a:r>
              <a:rPr lang="ru-RU" sz="4000" b="1" spc="1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 2021год  </a:t>
            </a:r>
            <a:endParaRPr lang="ru-RU" sz="4000" b="1" spc="1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6625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управления имуществом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81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Департамента</a:t>
            </a:r>
          </a:p>
        </p:txBody>
      </p:sp>
      <p:sp>
        <p:nvSpPr>
          <p:cNvPr id="10" name="представительство при 135 судебных  производствах…"/>
          <p:cNvSpPr txBox="1"/>
          <p:nvPr/>
        </p:nvSpPr>
        <p:spPr>
          <a:xfrm>
            <a:off x="301824" y="2343357"/>
            <a:ext cx="11665454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Эффективность управления и распоряжения государственным имуществом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представительство при 135 судебных  производствах…"/>
          <p:cNvSpPr txBox="1"/>
          <p:nvPr/>
        </p:nvSpPr>
        <p:spPr>
          <a:xfrm>
            <a:off x="301824" y="3806575"/>
            <a:ext cx="11589953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Контроль наличия и использования по назначению областного имущества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представительство при 135 судебных  производствах…"/>
          <p:cNvSpPr txBox="1"/>
          <p:nvPr/>
        </p:nvSpPr>
        <p:spPr>
          <a:xfrm>
            <a:off x="263724" y="3115731"/>
            <a:ext cx="11556430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Проведение государственной кадастровой оценки объектов недвижимости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3" name="представительство при 135 судебных  производствах…"/>
          <p:cNvSpPr txBox="1"/>
          <p:nvPr/>
        </p:nvSpPr>
        <p:spPr>
          <a:xfrm>
            <a:off x="301824" y="4631140"/>
            <a:ext cx="11556430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Оптимизация деятельности государственных унитарных предприятий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4" name="представительство при 135 судебных  производствах…"/>
          <p:cNvSpPr txBox="1"/>
          <p:nvPr/>
        </p:nvSpPr>
        <p:spPr>
          <a:xfrm>
            <a:off x="301824" y="5349147"/>
            <a:ext cx="11556430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Совершенствование нормативной правовой базы в сфере земельно-имущественных отношений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9001" y="2449300"/>
            <a:ext cx="10515600" cy="13255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6944997"/>
              </p:ext>
            </p:extLst>
          </p:nvPr>
        </p:nvGraphicFramePr>
        <p:xfrm>
          <a:off x="655320" y="1468395"/>
          <a:ext cx="10500360" cy="50446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8419816"/>
                <a:gridCol w="2080544"/>
              </a:tblGrid>
              <a:tr h="98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1097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в виде дивидендов по акциям и от перечисления части прибыли государственными унитарными предприятиями</a:t>
                      </a:r>
                    </a:p>
                  </a:txBody>
                  <a:tcPr marL="84128" marR="84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12 312,3</a:t>
                      </a:r>
                    </a:p>
                  </a:txBody>
                  <a:tcPr marL="84128" marR="84128" marT="0" marB="0">
                    <a:noFill/>
                  </a:tcPr>
                </a:tc>
              </a:tr>
              <a:tr h="766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и земельных участков, поступление дебиторской задолженности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17 307,8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 и земельных участков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20 289,9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noFill/>
                  </a:tcPr>
                </a:tc>
              </a:tr>
              <a:tr h="93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Поступления от денежных взысканий (штрафов)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иных сумм в возмещение ущерба (пени), дебиторской задолженности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45,5</a:t>
                      </a:r>
                      <a:endParaRPr lang="ru-RU" sz="2400" dirty="0"/>
                    </a:p>
                  </a:txBody>
                  <a:tcPr marL="84128" marR="84128" marT="0" marB="0">
                    <a:noFill/>
                  </a:tcPr>
                </a:tc>
              </a:tr>
              <a:tr h="420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49 955,4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</a:tbl>
          </a:graphicData>
        </a:graphic>
      </p:graphicFrame>
      <p:sp>
        <p:nvSpPr>
          <p:cNvPr id="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96240" y="828675"/>
            <a:ext cx="11795760" cy="558165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Администрируемые доходы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4950" y="2714625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5621" y="985838"/>
            <a:ext cx="11058071" cy="7034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Департамента в отношении государственного имущества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5755400"/>
              </p:ext>
            </p:extLst>
          </p:nvPr>
        </p:nvGraphicFramePr>
        <p:xfrm>
          <a:off x="333376" y="2046288"/>
          <a:ext cx="11582400" cy="39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 rot="6684835">
            <a:off x="8483996" y="2636727"/>
            <a:ext cx="946457" cy="1951686"/>
          </a:xfrm>
          <a:prstGeom prst="downArrow">
            <a:avLst>
              <a:gd name="adj1" fmla="val 29720"/>
              <a:gd name="adj2" fmla="val 50000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1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ПИО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29549" y="3972302"/>
            <a:ext cx="3987027" cy="1428750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собственность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29656"/>
            <a:ext cx="12192000" cy="11572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имущества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различными уровнями публичной власти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891491">
            <a:off x="2266582" y="3340101"/>
            <a:ext cx="2058133" cy="812236"/>
          </a:xfrm>
          <a:prstGeom prst="rightArrow">
            <a:avLst>
              <a:gd name="adj1" fmla="val 48727"/>
              <a:gd name="adj2" fmla="val 50000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2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МТУ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4483" y="4364352"/>
            <a:ext cx="3905250" cy="142875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Федеральная собственность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39061">
            <a:off x="6426064" y="3650508"/>
            <a:ext cx="2208155" cy="848078"/>
          </a:xfrm>
          <a:prstGeom prst="rightArrow">
            <a:avLst>
              <a:gd name="adj1" fmla="val 35706"/>
              <a:gd name="adj2" fmla="val 46387"/>
            </a:avLst>
          </a:prstGeom>
          <a:pattFill prst="pct10">
            <a:fgClr>
              <a:srgbClr val="FF0000"/>
            </a:fgClr>
            <a:bgClr>
              <a:schemeClr val="bg1"/>
            </a:bgClr>
          </a:patt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15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ПИО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19526" y="2143125"/>
            <a:ext cx="4615572" cy="1428750"/>
          </a:xfrm>
          <a:prstGeom prst="ellipse">
            <a:avLst/>
          </a:prstGeom>
          <a:pattFill prst="ltUpDiag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Собственность Ивановской 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22029" y="1924050"/>
            <a:ext cx="2873621" cy="1381125"/>
          </a:xfrm>
          <a:prstGeom prst="wedgeRectCallout">
            <a:avLst>
              <a:gd name="adj1" fmla="val 41268"/>
              <a:gd name="adj2" fmla="val 6490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77627" y="5740855"/>
            <a:ext cx="5252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объектов недвижимости; 7 земельных участков;</a:t>
            </a:r>
          </a:p>
          <a:p>
            <a:r>
              <a:rPr lang="ru-RU" dirty="0" smtClean="0"/>
              <a:t>8690 единиц движимого имущества; 30 школьных автобусов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3399" y="2006748"/>
            <a:ext cx="254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1</a:t>
            </a:r>
            <a:r>
              <a:rPr lang="ru-RU" dirty="0" smtClean="0"/>
              <a:t> объект недвижимости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800</a:t>
            </a:r>
            <a:r>
              <a:rPr lang="ru-RU" dirty="0" smtClean="0"/>
              <a:t> единиц движимого имущества</a:t>
            </a:r>
            <a:endParaRPr lang="ru-RU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8877089" y="1837750"/>
            <a:ext cx="3010111" cy="1115000"/>
          </a:xfrm>
          <a:prstGeom prst="wedgeRectCallout">
            <a:avLst>
              <a:gd name="adj1" fmla="val -40113"/>
              <a:gd name="adj2" fmla="val 10641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046202" y="1837749"/>
            <a:ext cx="26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объекта недвижимости</a:t>
            </a:r>
          </a:p>
          <a:p>
            <a:r>
              <a:rPr lang="ru-RU" dirty="0" smtClean="0"/>
              <a:t>2 земельных участка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377627" y="5796250"/>
            <a:ext cx="5252397" cy="904875"/>
          </a:xfrm>
          <a:prstGeom prst="wedgeRectCallout">
            <a:avLst>
              <a:gd name="adj1" fmla="val -18317"/>
              <a:gd name="adj2" fmla="val -14744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92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92801" y="30061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имущества Ивановской области на 01.01.2022</a:t>
            </a:r>
          </a:p>
        </p:txBody>
      </p:sp>
      <p:graphicFrame>
        <p:nvGraphicFramePr>
          <p:cNvPr id="12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8280570"/>
              </p:ext>
            </p:extLst>
          </p:nvPr>
        </p:nvGraphicFramePr>
        <p:xfrm>
          <a:off x="4529253" y="1372575"/>
          <a:ext cx="7471548" cy="520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88621" y="1935480"/>
            <a:ext cx="4229099" cy="4518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sx="1000" sy="1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данные о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 юридических лицах: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бюджетном учреждении;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унитарных предприятиях;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акционерных обществах;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3161 объекте недвижимости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1971 земельном участке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6" name="Изображение" descr="Изображение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3170" r="23963"/>
          <a:stretch/>
        </p:blipFill>
        <p:spPr>
          <a:xfrm>
            <a:off x="9296575" y="3390901"/>
            <a:ext cx="2600150" cy="282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представительство при 135 судебных  производствах…"/>
          <p:cNvSpPr txBox="1"/>
          <p:nvPr/>
        </p:nvSpPr>
        <p:spPr>
          <a:xfrm>
            <a:off x="335348" y="3811183"/>
            <a:ext cx="8732452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Участие в </a:t>
            </a:r>
            <a:r>
              <a:rPr sz="2800" kern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40 судебных производствах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имущественных интересов Ивановской области</a:t>
            </a:r>
          </a:p>
        </p:txBody>
      </p:sp>
      <p:sp>
        <p:nvSpPr>
          <p:cNvPr id="26" name="представительство при 135 судебных  производствах…"/>
          <p:cNvSpPr txBox="1"/>
          <p:nvPr/>
        </p:nvSpPr>
        <p:spPr>
          <a:xfrm>
            <a:off x="335348" y="2279079"/>
            <a:ext cx="8732452" cy="137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Проверка наличия и целевого использования</a:t>
            </a:r>
          </a:p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80 объекта капитального строительства</a:t>
            </a:r>
          </a:p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25 земельных участков</a:t>
            </a:r>
          </a:p>
        </p:txBody>
      </p:sp>
      <p:sp>
        <p:nvSpPr>
          <p:cNvPr id="27" name="представительство при 135 судебных  производствах…"/>
          <p:cNvSpPr txBox="1"/>
          <p:nvPr/>
        </p:nvSpPr>
        <p:spPr>
          <a:xfrm>
            <a:off x="335348" y="5628802"/>
            <a:ext cx="8732452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Нормотворческая деятельность</a:t>
            </a:r>
          </a:p>
        </p:txBody>
      </p:sp>
      <p:sp>
        <p:nvSpPr>
          <p:cNvPr id="28" name="представительство при 135 судебных  производствах…"/>
          <p:cNvSpPr txBox="1"/>
          <p:nvPr/>
        </p:nvSpPr>
        <p:spPr>
          <a:xfrm>
            <a:off x="335348" y="4371348"/>
            <a:ext cx="8732452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Правовая </a:t>
            </a:r>
            <a:r>
              <a:rPr lang="ru-RU" sz="2800" kern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экспертиза  23 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уставов областных учреждений</a:t>
            </a:r>
          </a:p>
        </p:txBody>
      </p:sp>
      <p:sp>
        <p:nvSpPr>
          <p:cNvPr id="29" name="представительство при 135 судебных  производствах…"/>
          <p:cNvSpPr txBox="1"/>
          <p:nvPr/>
        </p:nvSpPr>
        <p:spPr>
          <a:xfrm>
            <a:off x="335348" y="5008611"/>
            <a:ext cx="8961229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Рассмотрение  85 обращений граждан и юридических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6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274694611"/>
              </p:ext>
            </p:extLst>
          </p:nvPr>
        </p:nvGraphicFramePr>
        <p:xfrm>
          <a:off x="0" y="1257300"/>
          <a:ext cx="11658599" cy="526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64165" y="530703"/>
            <a:ext cx="11831988" cy="64807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Оказание имущественной поддержки субъектам МСП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SimSun-ExtB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84"/>
          <a:stretch/>
        </p:blipFill>
        <p:spPr>
          <a:xfrm>
            <a:off x="9622984" y="2908930"/>
            <a:ext cx="2336400" cy="169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87" y="4752566"/>
            <a:ext cx="2902197" cy="193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земельных отношений</a:t>
            </a:r>
          </a:p>
        </p:txBody>
      </p:sp>
      <p:sp>
        <p:nvSpPr>
          <p:cNvPr id="12" name="представительство при 135 судебных  производствах…"/>
          <p:cNvSpPr txBox="1"/>
          <p:nvPr/>
        </p:nvSpPr>
        <p:spPr>
          <a:xfrm>
            <a:off x="335347" y="1909866"/>
            <a:ext cx="9180127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Перевод </a:t>
            </a:r>
            <a:r>
              <a:rPr lang="ru-RU" sz="2800" dirty="0"/>
              <a:t>земельных участков из одной категории в другую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3" name="представительство при 135 судебных  производствах…"/>
          <p:cNvSpPr txBox="1"/>
          <p:nvPr/>
        </p:nvSpPr>
        <p:spPr>
          <a:xfrm>
            <a:off x="335342" y="2608823"/>
            <a:ext cx="9180127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/>
              <a:t>З</a:t>
            </a:r>
            <a:r>
              <a:rPr lang="ru-RU" sz="2800" dirty="0" smtClean="0"/>
              <a:t>аключения на </a:t>
            </a:r>
            <a:r>
              <a:rPr lang="ru-RU" sz="2800" dirty="0"/>
              <a:t>проекты документов территориального планирования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4" name="представительство при 135 судебных  производствах…"/>
          <p:cNvSpPr txBox="1"/>
          <p:nvPr/>
        </p:nvSpPr>
        <p:spPr>
          <a:xfrm>
            <a:off x="335343" y="3678238"/>
            <a:ext cx="9180127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Утверждение </a:t>
            </a:r>
            <a:r>
              <a:rPr lang="ru-RU" sz="2800" dirty="0"/>
              <a:t>схемы расположения земельных участков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представительство при 135 судебных  производствах…"/>
          <p:cNvSpPr txBox="1"/>
          <p:nvPr/>
        </p:nvSpPr>
        <p:spPr>
          <a:xfrm>
            <a:off x="335344" y="4412098"/>
            <a:ext cx="8246680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Установление границы </a:t>
            </a:r>
            <a:r>
              <a:rPr lang="ru-RU" sz="2800" dirty="0"/>
              <a:t>зон с особыми условиями использования территории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17" y="1499778"/>
            <a:ext cx="1821191" cy="13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едставительство при 135 судебных  производствах…"/>
          <p:cNvSpPr txBox="1"/>
          <p:nvPr/>
        </p:nvSpPr>
        <p:spPr>
          <a:xfrm>
            <a:off x="335347" y="5533619"/>
            <a:ext cx="8541953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Мониторинг проведения </a:t>
            </a:r>
            <a:r>
              <a:rPr lang="ru-RU" sz="2800" dirty="0"/>
              <a:t>комплексных кадастровых </a:t>
            </a:r>
            <a:r>
              <a:rPr lang="ru-RU" sz="2800" dirty="0" smtClean="0"/>
              <a:t>работ на территории Ивановской области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оценка объектов недвижимости.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емли населенных пунктов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26634" y="4027164"/>
            <a:ext cx="4551615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Сегмент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161780" y="3895057"/>
            <a:ext cx="4656735" cy="83099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с</a:t>
            </a:r>
            <a:r>
              <a:rPr lang="ru-RU" sz="2400" i="1" dirty="0" smtClean="0"/>
              <a:t>редний удельный показатель кадастровой стоимости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9776321" y="4267200"/>
            <a:ext cx="21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руб./кв.м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1527" y="1612857"/>
            <a:ext cx="98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</a:t>
            </a:r>
            <a:r>
              <a:rPr lang="ru-RU" i="1" dirty="0" smtClean="0"/>
              <a:t>ействует с 1 января 2023 года в отношении земельных участков следующих сегментов:</a:t>
            </a:r>
            <a:endParaRPr lang="ru-RU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261410"/>
              </p:ext>
            </p:extLst>
          </p:nvPr>
        </p:nvGraphicFramePr>
        <p:xfrm>
          <a:off x="936063" y="1994846"/>
          <a:ext cx="9803981" cy="4538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4275">
                  <a:extLst>
                    <a:ext uri="{9D8B030D-6E8A-4147-A177-3AD203B41FA5}">
                      <a16:colId xmlns:a16="http://schemas.microsoft.com/office/drawing/2014/main" xmlns="" val="3031619106"/>
                    </a:ext>
                  </a:extLst>
                </a:gridCol>
                <a:gridCol w="2019706">
                  <a:extLst>
                    <a:ext uri="{9D8B030D-6E8A-4147-A177-3AD203B41FA5}">
                      <a16:colId xmlns:a16="http://schemas.microsoft.com/office/drawing/2014/main" xmlns="" val="756850040"/>
                    </a:ext>
                  </a:extLst>
                </a:gridCol>
              </a:tblGrid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1. Сельскохозяйственное использование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3,06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20032032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2. Жилая застройка </a:t>
                      </a:r>
                      <a:r>
                        <a:rPr lang="ru-RU" sz="1800" u="none" strike="noStrike" dirty="0" smtClean="0">
                          <a:effectLst/>
                        </a:rPr>
                        <a:t>(средне этажная </a:t>
                      </a:r>
                      <a:r>
                        <a:rPr lang="ru-RU" sz="1800" u="none" strike="noStrike" dirty="0">
                          <a:effectLst/>
                        </a:rPr>
                        <a:t>и многоэтажная)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3 843,42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509991819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3. Общественное использование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1 957,93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77853286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4. Предпринимательство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2 195,35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24931154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5. Отдых (рекреация)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>
                          <a:effectLst/>
                        </a:rPr>
                        <a:t>2 993,58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824542696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6. </a:t>
                      </a:r>
                      <a:r>
                        <a:rPr lang="ru-RU" sz="1800" u="none" strike="noStrike" dirty="0" smtClean="0">
                          <a:effectLst/>
                        </a:rPr>
                        <a:t>Производственная </a:t>
                      </a:r>
                      <a:r>
                        <a:rPr lang="ru-RU" sz="1800" u="none" strike="noStrike" dirty="0">
                          <a:effectLst/>
                        </a:rPr>
                        <a:t>деятельность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465,99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816103269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7. Транспорт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1 615,42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904092410"/>
                  </a:ext>
                </a:extLst>
              </a:tr>
              <a:tr h="353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8. Обеспечение обороны и безопасности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2,22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18335320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9. Охраняемые природные территории и благоустройство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4,91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692388110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10. Использование лесов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1,94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101211085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11. Водные объекты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2,60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256246736"/>
                  </a:ext>
                </a:extLst>
              </a:tr>
              <a:tr h="33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12. Специальное, </a:t>
                      </a:r>
                      <a:r>
                        <a:rPr lang="ru-RU" sz="1800" u="none" strike="noStrike" dirty="0" smtClean="0">
                          <a:effectLst/>
                        </a:rPr>
                        <a:t>ритуальное </a:t>
                      </a:r>
                      <a:r>
                        <a:rPr lang="ru-RU" sz="1800" u="none" strike="noStrike" dirty="0">
                          <a:effectLst/>
                        </a:rPr>
                        <a:t>использование, запас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351,55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014235809"/>
                  </a:ext>
                </a:extLst>
              </a:tr>
              <a:tr h="5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13. Садоводство и огородничество, малоэтажная жилая застройка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 dirty="0">
                          <a:effectLst/>
                        </a:rPr>
                        <a:t>256,49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91816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4449</TotalTime>
  <Words>517</Words>
  <Application>Microsoft Office PowerPoint</Application>
  <PresentationFormat>Произвольный</PresentationFormat>
  <Paragraphs>127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Администрируемые доходы</vt:lpstr>
      <vt:lpstr>Управленческие решения Департамента в отношении государственного имущества</vt:lpstr>
      <vt:lpstr>Передача имущества  между различными уровнями публичной власти</vt:lpstr>
      <vt:lpstr>Реестр имущества Ивановской области на 01.01.2022</vt:lpstr>
      <vt:lpstr>Защита имущественных интересов Ивановской области</vt:lpstr>
      <vt:lpstr>Оказание имущественной поддержки субъектам МСП</vt:lpstr>
      <vt:lpstr>Сфера земельных отношений</vt:lpstr>
      <vt:lpstr>Кадастровая оценка объектов недвижимости. Земли населенных пунктов</vt:lpstr>
      <vt:lpstr>Приоритетные задачи Департамента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Пользователь</cp:lastModifiedBy>
  <cp:revision>267</cp:revision>
  <cp:lastPrinted>2022-02-17T07:28:05Z</cp:lastPrinted>
  <dcterms:created xsi:type="dcterms:W3CDTF">2019-03-11T10:58:12Z</dcterms:created>
  <dcterms:modified xsi:type="dcterms:W3CDTF">2022-03-17T06:12:58Z</dcterms:modified>
</cp:coreProperties>
</file>