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14"/>
  </p:notesMasterIdLst>
  <p:sldIdLst>
    <p:sldId id="334" r:id="rId2"/>
    <p:sldId id="339" r:id="rId3"/>
    <p:sldId id="340" r:id="rId4"/>
    <p:sldId id="341" r:id="rId5"/>
    <p:sldId id="335" r:id="rId6"/>
    <p:sldId id="336" r:id="rId7"/>
    <p:sldId id="324" r:id="rId8"/>
    <p:sldId id="325" r:id="rId9"/>
    <p:sldId id="326" r:id="rId10"/>
    <p:sldId id="328" r:id="rId11"/>
    <p:sldId id="331" r:id="rId12"/>
    <p:sldId id="319" r:id="rId13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FFCC"/>
    <a:srgbClr val="33CC33"/>
    <a:srgbClr val="FF0000"/>
    <a:srgbClr val="FFFF00"/>
    <a:srgbClr val="E47B24"/>
    <a:srgbClr val="FF3300"/>
    <a:srgbClr val="0000FF"/>
    <a:srgbClr val="33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4673" autoAdjust="0"/>
  </p:normalViewPr>
  <p:slideViewPr>
    <p:cSldViewPr snapToGrid="0">
      <p:cViewPr>
        <p:scale>
          <a:sx n="70" d="100"/>
          <a:sy n="70" d="100"/>
        </p:scale>
        <p:origin x="-2124" y="-9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Pictures\&#1082;&#1077;&#1086;&#1099;&#1082;&#1077;%20Microsoft%20PowerPoi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3496155280142696"/>
          <c:y val="0.16026219926155139"/>
          <c:w val="0.78794747977854973"/>
          <c:h val="0.747044520305827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FF00"/>
            </a:solidFill>
          </c:spPr>
          <c:explosion val="25"/>
          <c:dPt>
            <c:idx val="0"/>
            <c:explosion val="14"/>
            <c:spPr>
              <a:solidFill>
                <a:srgbClr val="C30F0F"/>
              </a:solidFill>
            </c:spPr>
          </c:dPt>
          <c:dPt>
            <c:idx val="1"/>
            <c:explosion val="3"/>
            <c:spPr>
              <a:solidFill>
                <a:srgbClr val="F14593"/>
              </a:solidFill>
            </c:spPr>
          </c:dPt>
          <c:dPt>
            <c:idx val="2"/>
            <c:explosion val="10"/>
            <c:spPr>
              <a:solidFill>
                <a:srgbClr val="107227"/>
              </a:solidFill>
            </c:spPr>
          </c:dPt>
          <c:dPt>
            <c:idx val="3"/>
            <c:explosion val="4"/>
          </c:dPt>
          <c:dLbls>
            <c:dLbl>
              <c:idx val="0"/>
              <c:layout>
                <c:manualLayout>
                  <c:x val="-1.2394032420606745E-2"/>
                  <c:y val="0.26773369786304418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Количество объектов недвижимости, находящихся на вещном праве </a:t>
                    </a:r>
                    <a:r>
                      <a:rPr lang="ru-RU" sz="1400" b="1" strike="noStrike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- 2967</a:t>
                    </a:r>
                    <a:endParaRPr lang="en-US" sz="1400" b="1" strike="noStrike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6.3304974359723917E-2"/>
                  <c:y val="7.8616473316843474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Количество объектов недвижимости</a:t>
                    </a:r>
                  </a:p>
                  <a:p>
                    <a:r>
                      <a:rPr lang="ru-RU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в казне - 138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5.0297073457504421E-2"/>
                  <c:y val="0.38488236424650607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Количество земельных участков, используемых учреждениями - 1730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-0.13559074335432114"/>
                  <c:y val="-3.925477587765269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Количество земельных участков в казне - 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ru-RU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52</a:t>
                    </a:r>
                    <a:endPara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Val val="1"/>
            </c:dLbl>
            <c:dLbl>
              <c:idx val="4"/>
              <c:delete val="1"/>
            </c:dLbl>
            <c:spPr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</a:gradFill>
              <a:ln w="2346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400" b="1" baseline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4"/>
                <c:pt idx="0">
                  <c:v>Объекты недвижимости, находящиеся на вещном праве 2947</c:v>
                </c:pt>
                <c:pt idx="1">
                  <c:v>Объекты в составе казны Ивановской области - 155</c:v>
                </c:pt>
                <c:pt idx="2">
                  <c:v>Земельные участки, находящиеся в пользовании учреждений - 1686</c:v>
                </c:pt>
                <c:pt idx="3">
                  <c:v>Земельные участки в составе казны Ивановской области - 258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2947</c:v>
                </c:pt>
                <c:pt idx="1">
                  <c:v>155</c:v>
                </c:pt>
                <c:pt idx="2">
                  <c:v>1686</c:v>
                </c:pt>
                <c:pt idx="3">
                  <c:v>258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665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200"/>
      <c:perspective val="30"/>
    </c:view3D>
    <c:plotArea>
      <c:layout>
        <c:manualLayout>
          <c:layoutTarget val="inner"/>
          <c:xMode val="edge"/>
          <c:yMode val="edge"/>
          <c:x val="0.10736158481225502"/>
          <c:y val="3.0866304736104851E-2"/>
          <c:w val="0.70524691358024694"/>
          <c:h val="0.68419008286192362"/>
        </c:manualLayout>
      </c:layout>
      <c:pie3DChart>
        <c:varyColors val="1"/>
        <c:ser>
          <c:idx val="0"/>
          <c:order val="0"/>
          <c:explosion val="24"/>
          <c:dPt>
            <c:idx val="6"/>
            <c:spPr>
              <a:solidFill>
                <a:schemeClr val="accent2"/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-3.2956154810038725E-2"/>
                  <c:y val="5.66716368112561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 изъятии и о </a:t>
                    </a:r>
                    <a:r>
                      <a:rPr lang="ru-RU" dirty="0"/>
                      <a:t>закреплении имущества </a:t>
                    </a:r>
                    <a:r>
                      <a:rPr lang="ru-RU" dirty="0" smtClean="0"/>
                      <a:t>– 76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25%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5.8859488554542871E-2"/>
                  <c:y val="0.16515672617429344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0.25012999674054298"/>
                  <c:y val="1.8229417485236883E-2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8.7446277028357541E-2"/>
                  <c:y val="1.2313604338290101E-4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0.13230670358873181"/>
                  <c:y val="0.22881785740846242"/>
                </c:manualLayout>
              </c:layout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1.6566293222501249E-2"/>
                  <c:y val="0.20348739156002071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О </a:t>
                    </a:r>
                    <a:r>
                      <a:rPr lang="ru-RU" dirty="0"/>
                      <a:t>приватизации </a:t>
                    </a:r>
                    <a:endParaRPr lang="ru-RU" dirty="0" smtClean="0"/>
                  </a:p>
                  <a:p>
                    <a:r>
                      <a:rPr lang="ru-RU" dirty="0" smtClean="0"/>
                      <a:t>имущества </a:t>
                    </a:r>
                    <a:r>
                      <a:rPr lang="ru-RU" dirty="0"/>
                      <a:t>-15
</a:t>
                    </a:r>
                    <a:r>
                      <a:rPr lang="ru-RU" dirty="0" smtClean="0"/>
                      <a:t>6%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-0.15833213070800198"/>
                  <c:y val="0.12409878030294717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/>
                      <a:t>Решения общего собрания акционеров -9</a:t>
                    </a:r>
                    <a:r>
                      <a:rPr lang="ru-RU" sz="1400" baseline="0" dirty="0"/>
                      <a:t>
3%</a:t>
                    </a: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7"/>
              <c:layout>
                <c:manualLayout>
                  <c:x val="-0.32161885416877256"/>
                  <c:y val="0.1051935369426420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 </a:t>
                    </a:r>
                    <a:r>
                      <a:rPr lang="ru-RU" dirty="0"/>
                      <a:t>согласовании списания имущества - 10
</a:t>
                    </a:r>
                    <a:r>
                      <a:rPr lang="ru-RU" dirty="0" smtClean="0"/>
                      <a:t>4%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8"/>
              <c:layout>
                <c:manualLayout>
                  <c:x val="-0.24587777631403618"/>
                  <c:y val="2.580573846473347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Иные </a:t>
                    </a:r>
                    <a:r>
                      <a:rPr lang="ru-RU" dirty="0"/>
                      <a:t>распоряжения - </a:t>
                    </a:r>
                    <a:r>
                      <a:rPr lang="ru-RU" dirty="0" smtClean="0"/>
                      <a:t>12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9"/>
              <c:layout>
                <c:manualLayout>
                  <c:x val="-0.28647508125372917"/>
                  <c:y val="-3.8708607697100002E-2"/>
                </c:manualLayout>
              </c:layout>
              <c:dLblPos val="bestFit"/>
              <c:showCatName val="1"/>
              <c:showPercent val="1"/>
            </c:dLbl>
            <c:numFmt formatCode="General" sourceLinked="0"/>
            <c:spPr>
              <a:ln w="9525">
                <a:miter lim="800000"/>
              </a:ln>
            </c:spPr>
            <c:txPr>
              <a:bodyPr/>
              <a:lstStyle/>
              <a:p>
                <a:pPr>
                  <a:defRPr sz="1400" b="0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</c:dLbls>
          <c:cat>
            <c:strRef>
              <c:f>Лист1!$B$2:$B$10</c:f>
              <c:strCache>
                <c:ptCount val="9"/>
                <c:pt idx="0">
                  <c:v>Об изъятии и о закреплении имущества - 76</c:v>
                </c:pt>
                <c:pt idx="1">
                  <c:v>Об утверждении (отказе в утверждении)  схемы расположения земельных участков на кадастровом плане территории - 4</c:v>
                </c:pt>
                <c:pt idx="2">
                  <c:v>Об утверждении границ охранных зон газораспределительных сетей и наложении ограничений (обременений) на находящиеся в них земельных участков - 151 </c:v>
                </c:pt>
                <c:pt idx="3">
                  <c:v>О предоставлении земельных участков на праве постоянного (бессрочного) пользования и о прекращении права постоянного (бессрочного) пользования земельным участком - 14</c:v>
                </c:pt>
                <c:pt idx="4">
                  <c:v>Об изменении вида разрешенного использования земельного участка - 7</c:v>
                </c:pt>
                <c:pt idx="5">
                  <c:v>О приватизации имущества -15</c:v>
                </c:pt>
                <c:pt idx="6">
                  <c:v> О согласовании сделок по продаже имущества - 12</c:v>
                </c:pt>
                <c:pt idx="7">
                  <c:v>О согласовании списания имущества - 10</c:v>
                </c:pt>
                <c:pt idx="8">
                  <c:v>Иные распоряжения - 21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76</c:v>
                </c:pt>
                <c:pt idx="1">
                  <c:v>4</c:v>
                </c:pt>
                <c:pt idx="2">
                  <c:v>151</c:v>
                </c:pt>
                <c:pt idx="3">
                  <c:v>14</c:v>
                </c:pt>
                <c:pt idx="4">
                  <c:v>7</c:v>
                </c:pt>
                <c:pt idx="5">
                  <c:v>15</c:v>
                </c:pt>
                <c:pt idx="6">
                  <c:v>12</c:v>
                </c:pt>
                <c:pt idx="7">
                  <c:v>10</c:v>
                </c:pt>
                <c:pt idx="8">
                  <c:v>21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0.29647</cdr:x>
      <cdr:y>0.22639</cdr:y>
    </cdr:from>
    <cdr:to>
      <cdr:x>0.41791</cdr:x>
      <cdr:y>0.48773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32248" y="7920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0.20209</cdr:x>
      <cdr:y>0.4809</cdr:y>
    </cdr:from>
    <cdr:to>
      <cdr:x>0.27448</cdr:x>
      <cdr:y>0.68063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2255399" y="2509698"/>
          <a:ext cx="807951" cy="104236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0.32881</cdr:x>
      <cdr:y>0.68808</cdr:y>
    </cdr:from>
    <cdr:to>
      <cdr:x>0.36442</cdr:x>
      <cdr:y>0.81591</cdr:y>
    </cdr:to>
    <cdr:cxnSp macro="">
      <cdr:nvCxnSpPr>
        <cdr:cNvPr id="16" name="Прямая со стрелкой 15"/>
        <cdr:cNvCxnSpPr/>
      </cdr:nvCxnSpPr>
      <cdr:spPr>
        <a:xfrm xmlns:a="http://schemas.openxmlformats.org/drawingml/2006/main" flipV="1">
          <a:off x="3669679" y="3590925"/>
          <a:ext cx="397421" cy="66711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0.35669</cdr:x>
      <cdr:y>0.13164</cdr:y>
    </cdr:from>
    <cdr:to>
      <cdr:x>0.48944</cdr:x>
      <cdr:y>0.2074</cdr:y>
    </cdr:to>
    <cdr:cxnSp macro="">
      <cdr:nvCxnSpPr>
        <cdr:cNvPr id="20" name="Прямая со стрелкой 19"/>
        <cdr:cNvCxnSpPr/>
      </cdr:nvCxnSpPr>
      <cdr:spPr>
        <a:xfrm xmlns:a="http://schemas.openxmlformats.org/drawingml/2006/main">
          <a:off x="3980811" y="686996"/>
          <a:ext cx="1481540" cy="39537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0.69912</cdr:x>
      <cdr:y>0.71212</cdr:y>
    </cdr:from>
    <cdr:to>
      <cdr:x>0.79567</cdr:x>
      <cdr:y>0.85523</cdr:y>
    </cdr:to>
    <cdr:cxnSp macro="">
      <cdr:nvCxnSpPr>
        <cdr:cNvPr id="22" name="Прямая со стрелкой 21"/>
        <cdr:cNvCxnSpPr/>
      </cdr:nvCxnSpPr>
      <cdr:spPr>
        <a:xfrm xmlns:a="http://schemas.openxmlformats.org/drawingml/2006/main" flipH="1" flipV="1">
          <a:off x="6383213" y="3625129"/>
          <a:ext cx="881556" cy="72850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0.67264</cdr:x>
      <cdr:y>0.02503</cdr:y>
    </cdr:from>
    <cdr:to>
      <cdr:x>0.99122</cdr:x>
      <cdr:y>0.23715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7506929" y="130629"/>
          <a:ext cx="3555471" cy="1107007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ln xmlns:a="http://schemas.openxmlformats.org/drawingml/2006/main">
          <a:noFill/>
        </a:ln>
        <a:effectLst xmlns:a="http://schemas.openxmlformats.org/drawingml/2006/main">
          <a:outerShdw blurRad="50800" dist="38100" dir="10800000" algn="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объектов недвижимости – 3105</a:t>
          </a:r>
        </a:p>
        <a:p xmlns:a="http://schemas.openxmlformats.org/drawingml/2006/main"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бщее количество земельных участков - 1982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F5924-3762-4C11-B74C-B0420B746FB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B4DB8-474F-4249-B806-9385803F2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DA96EA-BC24-4E12-80C7-A053B5E5C9B6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03635" y="11774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70" y="457200"/>
            <a:ext cx="2977205" cy="210905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3855784"/>
            <a:ext cx="12192000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основных результатах работы </a:t>
            </a:r>
          </a:p>
          <a:p>
            <a:pPr algn="ctr"/>
            <a:r>
              <a:rPr lang="ru-RU" sz="4000" b="1" spc="15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за 2022год  </a:t>
            </a:r>
            <a:endParaRPr lang="ru-RU" sz="4000" b="1" spc="150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566251"/>
            <a:ext cx="12192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управления имуществом 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Ивановской области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4814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67427" y="3151686"/>
            <a:ext cx="10973751" cy="31085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99FFCC"/>
                </a:solidFill>
              </a:rPr>
              <a:t>Вичугский, Кинешемский, Лухский, Палехский, Родниковский,  Тейковский, Фурмановский, Южский муниципальные районы </a:t>
            </a:r>
            <a:r>
              <a:rPr lang="ru-RU" sz="3200" dirty="0">
                <a:solidFill>
                  <a:srgbClr val="99FFCC"/>
                </a:solidFill>
              </a:rPr>
              <a:t>Ивановской области и </a:t>
            </a:r>
            <a:r>
              <a:rPr lang="ru-RU" sz="3200" dirty="0" smtClean="0">
                <a:solidFill>
                  <a:srgbClr val="99FFCC"/>
                </a:solidFill>
              </a:rPr>
              <a:t>городские округа </a:t>
            </a:r>
            <a:r>
              <a:rPr lang="ru-RU" sz="3200" dirty="0">
                <a:solidFill>
                  <a:srgbClr val="99FFCC"/>
                </a:solidFill>
              </a:rPr>
              <a:t>Вичуга, Иваново и Кохма</a:t>
            </a:r>
            <a:endParaRPr lang="ru-RU" sz="3200" spc="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99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spc="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Планируемое количество объектов работ  - 4140</a:t>
            </a:r>
            <a:r>
              <a:rPr lang="ru-RU" sz="36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9995" y="886822"/>
            <a:ext cx="11393612" cy="211418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итогам проведенного в 2022 году конкурсного отбора для участия в комплексных кадастровых работах</a:t>
            </a:r>
            <a:r>
              <a:rPr lang="en-US" sz="32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году и плановом периоде 2025 и 2026 годов признаны 11 муниципальных образований: </a:t>
            </a:r>
            <a:endParaRPr lang="ru-RU" sz="32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01" y="725637"/>
            <a:ext cx="12192000" cy="874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Кадастровая оценка земельных участков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726634" y="4027164"/>
            <a:ext cx="4551615" cy="46166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Сегмент</a:t>
            </a:r>
            <a:endParaRPr lang="ru-RU" sz="2400" i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9161780" y="3895057"/>
            <a:ext cx="4656735" cy="830997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с</a:t>
            </a:r>
            <a:r>
              <a:rPr lang="ru-RU" sz="2400" i="1" dirty="0" smtClean="0"/>
              <a:t>редний удельный показатель кадастровой стоимости</a:t>
            </a:r>
            <a:endParaRPr lang="ru-RU" sz="2400" i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9776321" y="4267200"/>
            <a:ext cx="216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руб./кв.м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41527" y="1612857"/>
            <a:ext cx="989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д</a:t>
            </a:r>
            <a:r>
              <a:rPr lang="ru-RU" i="1" dirty="0" smtClean="0"/>
              <a:t>ействует с 1 января 2023 года в отношении земельных участков следующих сегментов:</a:t>
            </a:r>
            <a:endParaRPr lang="ru-RU" i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2443555"/>
              </p:ext>
            </p:extLst>
          </p:nvPr>
        </p:nvGraphicFramePr>
        <p:xfrm>
          <a:off x="936063" y="1994846"/>
          <a:ext cx="9803981" cy="45389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84275">
                  <a:extLst>
                    <a:ext uri="{9D8B030D-6E8A-4147-A177-3AD203B41FA5}">
                      <a16:colId xmlns="" xmlns:a16="http://schemas.microsoft.com/office/drawing/2014/main" val="3031619106"/>
                    </a:ext>
                  </a:extLst>
                </a:gridCol>
                <a:gridCol w="2019706">
                  <a:extLst>
                    <a:ext uri="{9D8B030D-6E8A-4147-A177-3AD203B41FA5}">
                      <a16:colId xmlns="" xmlns:a16="http://schemas.microsoft.com/office/drawing/2014/main" val="756850040"/>
                    </a:ext>
                  </a:extLst>
                </a:gridCol>
              </a:tblGrid>
              <a:tr h="332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1. Сельскохозяйственное использование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u="none" strike="noStrike" dirty="0" smtClean="0">
                          <a:effectLst/>
                        </a:rPr>
                        <a:t>1,44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200320320"/>
                  </a:ext>
                </a:extLst>
              </a:tr>
              <a:tr h="332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2. Жилая застройка </a:t>
                      </a:r>
                      <a:r>
                        <a:rPr lang="ru-RU" sz="1800" u="none" strike="noStrike" dirty="0" smtClean="0">
                          <a:effectLst/>
                        </a:rPr>
                        <a:t>(средне этажная </a:t>
                      </a:r>
                      <a:r>
                        <a:rPr lang="ru-RU" sz="1800" u="none" strike="noStrike" dirty="0">
                          <a:effectLst/>
                        </a:rPr>
                        <a:t>и многоэтажная)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u="none" strike="noStrike" dirty="0">
                          <a:effectLst/>
                        </a:rPr>
                        <a:t>3 </a:t>
                      </a:r>
                      <a:r>
                        <a:rPr lang="ru-RU" sz="1500" u="none" strike="noStrike" dirty="0" smtClean="0">
                          <a:effectLst/>
                        </a:rPr>
                        <a:t>935,52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509991819"/>
                  </a:ext>
                </a:extLst>
              </a:tr>
              <a:tr h="332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3. Общественное использование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u="none" strike="noStrike" dirty="0">
                          <a:effectLst/>
                        </a:rPr>
                        <a:t>1 </a:t>
                      </a:r>
                      <a:r>
                        <a:rPr lang="ru-RU" sz="1500" u="none" strike="noStrike" dirty="0" smtClean="0">
                          <a:effectLst/>
                        </a:rPr>
                        <a:t>350,96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778532860"/>
                  </a:ext>
                </a:extLst>
              </a:tr>
              <a:tr h="332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4. Предпринимательство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u="none" strike="noStrike" dirty="0">
                          <a:effectLst/>
                        </a:rPr>
                        <a:t>2 </a:t>
                      </a:r>
                      <a:r>
                        <a:rPr lang="ru-RU" sz="1500" u="none" strike="noStrike" dirty="0" smtClean="0">
                          <a:effectLst/>
                        </a:rPr>
                        <a:t>612,22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4249311540"/>
                  </a:ext>
                </a:extLst>
              </a:tr>
              <a:tr h="332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5. Отдых (рекреация)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u="none" strike="noStrike" dirty="0" smtClean="0">
                          <a:effectLst/>
                        </a:rPr>
                        <a:t> 906,15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824542696"/>
                  </a:ext>
                </a:extLst>
              </a:tr>
              <a:tr h="332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6. </a:t>
                      </a:r>
                      <a:r>
                        <a:rPr lang="ru-RU" sz="1800" u="none" strike="noStrike" dirty="0" smtClean="0">
                          <a:effectLst/>
                        </a:rPr>
                        <a:t>Производственная </a:t>
                      </a:r>
                      <a:r>
                        <a:rPr lang="ru-RU" sz="1800" u="none" strike="noStrike" dirty="0">
                          <a:effectLst/>
                        </a:rPr>
                        <a:t>деятельность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u="none" strike="noStrike" dirty="0" smtClean="0">
                          <a:effectLst/>
                        </a:rPr>
                        <a:t>278,46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816103269"/>
                  </a:ext>
                </a:extLst>
              </a:tr>
              <a:tr h="332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7. Транспорт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u="none" strike="noStrike" dirty="0">
                          <a:effectLst/>
                        </a:rPr>
                        <a:t>1 </a:t>
                      </a:r>
                      <a:r>
                        <a:rPr lang="ru-RU" sz="1500" u="none" strike="noStrike" dirty="0" smtClean="0">
                          <a:effectLst/>
                        </a:rPr>
                        <a:t>374,63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904092410"/>
                  </a:ext>
                </a:extLst>
              </a:tr>
              <a:tr h="3534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8. Обеспечение обороны и безопасности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u="none" strike="noStrike" dirty="0" smtClean="0">
                          <a:effectLst/>
                        </a:rPr>
                        <a:t>70,65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183353200"/>
                  </a:ext>
                </a:extLst>
              </a:tr>
              <a:tr h="332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9. Охраняемые природные территории и благоустройство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u="none" strike="noStrike" dirty="0" smtClean="0">
                          <a:effectLst/>
                        </a:rPr>
                        <a:t>1204,77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692388110"/>
                  </a:ext>
                </a:extLst>
              </a:tr>
              <a:tr h="332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10. Использование лесов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u="none" strike="noStrike" dirty="0" smtClean="0">
                          <a:effectLst/>
                        </a:rPr>
                        <a:t>0,88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101211085"/>
                  </a:ext>
                </a:extLst>
              </a:tr>
              <a:tr h="332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11. Водные объекты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u="none" strike="noStrike" dirty="0" smtClean="0">
                          <a:effectLst/>
                        </a:rPr>
                        <a:t>1,22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4256246736"/>
                  </a:ext>
                </a:extLst>
              </a:tr>
              <a:tr h="332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12. Специальное, </a:t>
                      </a:r>
                      <a:r>
                        <a:rPr lang="ru-RU" sz="1800" u="none" strike="noStrike" dirty="0" smtClean="0">
                          <a:effectLst/>
                        </a:rPr>
                        <a:t>ритуальное </a:t>
                      </a:r>
                      <a:r>
                        <a:rPr lang="ru-RU" sz="1800" u="none" strike="noStrike" dirty="0">
                          <a:effectLst/>
                        </a:rPr>
                        <a:t>использование, запас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u="none" strike="noStrike" dirty="0" smtClean="0">
                          <a:effectLst/>
                        </a:rPr>
                        <a:t>101,03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014235809"/>
                  </a:ext>
                </a:extLst>
              </a:tr>
              <a:tr h="527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13. Садоводство и огородничество, малоэтажная жилая застройка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u="none" strike="noStrike" dirty="0" smtClean="0">
                          <a:effectLst/>
                        </a:rPr>
                        <a:t>166,87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918165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48341" y="1528548"/>
            <a:ext cx="11661689" cy="47089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14350" lvl="0" indent="-514350" algn="just">
              <a:buAutoNum type="arabicPeriod"/>
            </a:pPr>
            <a:endParaRPr lang="ru-RU" sz="2000" dirty="0" smtClean="0"/>
          </a:p>
          <a:p>
            <a:pPr marL="514350" lvl="0" indent="-514350" algn="just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Эффективность управления и распоряжения государственным имуществом.</a:t>
            </a:r>
          </a:p>
          <a:p>
            <a:pPr marL="457200" indent="-457200">
              <a:buAutoNum type="arabicPeriod"/>
            </a:pPr>
            <a:endParaRPr lang="ru-RU" sz="2400" dirty="0" smtClean="0"/>
          </a:p>
          <a:p>
            <a:r>
              <a:rPr lang="ru-RU" sz="2400" dirty="0" smtClean="0"/>
              <a:t>2.  Проведение государственной кадастровой оценки объектов недвижимости. </a:t>
            </a:r>
          </a:p>
          <a:p>
            <a:endParaRPr lang="ru-RU" sz="2400" dirty="0" smtClean="0"/>
          </a:p>
          <a:p>
            <a:r>
              <a:rPr lang="ru-RU" sz="2400" dirty="0" smtClean="0"/>
              <a:t>3.  Контроль наличия и использования по назначению областного имущества.</a:t>
            </a:r>
          </a:p>
          <a:p>
            <a:endParaRPr lang="ru-RU" sz="2400" dirty="0" smtClean="0"/>
          </a:p>
          <a:p>
            <a:r>
              <a:rPr lang="ru-RU" sz="2400" dirty="0" smtClean="0"/>
              <a:t>4. Оптимизация деятельности государственных унитарных предприятий. </a:t>
            </a:r>
          </a:p>
          <a:p>
            <a:endParaRPr lang="ru-RU" sz="2400" dirty="0" smtClean="0"/>
          </a:p>
          <a:p>
            <a:r>
              <a:rPr lang="ru-RU" sz="2400" dirty="0" smtClean="0"/>
              <a:t>5.  Совершенствование нормативной правовой базы в сфере земельно-имущественных отношений. </a:t>
            </a:r>
          </a:p>
          <a:p>
            <a:pPr marL="514350" lvl="0" indent="-514350" algn="just">
              <a:buAutoNum type="arabicPeriod"/>
            </a:pPr>
            <a:endParaRPr lang="ru-RU" sz="2000" dirty="0" smtClean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8200" y="914401"/>
            <a:ext cx="10689771" cy="46808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задачи</a:t>
            </a:r>
            <a:endParaRPr lang="ru-RU" sz="44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92801" y="808224"/>
            <a:ext cx="11623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Состав объектов недвижимости, учтенных в Реестре имущества,</a:t>
            </a:r>
            <a:br>
              <a:rPr lang="ru-RU" sz="2400" b="1" dirty="0"/>
            </a:br>
            <a:r>
              <a:rPr lang="ru-RU" sz="2400" b="1" dirty="0"/>
              <a:t>находящегося в собственности Ивановской области</a:t>
            </a:r>
          </a:p>
        </p:txBody>
      </p:sp>
      <p:graphicFrame>
        <p:nvGraphicFramePr>
          <p:cNvPr id="8" name="Диаграмма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30031615"/>
              </p:ext>
            </p:extLst>
          </p:nvPr>
        </p:nvGraphicFramePr>
        <p:xfrm>
          <a:off x="334943" y="1639221"/>
          <a:ext cx="11160371" cy="521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528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712547" y="756194"/>
            <a:ext cx="10768508" cy="137740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юридических лиц, сведения о которых включены в Реестр имущества, находящегося в собственности Ивановской области, по состоянию  на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01.01.2023</a:t>
            </a:r>
          </a:p>
        </p:txBody>
      </p:sp>
      <p:graphicFrame>
        <p:nvGraphicFramePr>
          <p:cNvPr id="10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74080387"/>
              </p:ext>
            </p:extLst>
          </p:nvPr>
        </p:nvGraphicFramePr>
        <p:xfrm>
          <a:off x="1012825" y="2747963"/>
          <a:ext cx="10169525" cy="3597275"/>
        </p:xfrm>
        <a:graphic>
          <a:graphicData uri="http://schemas.openxmlformats.org/presentationml/2006/ole">
            <p:oleObj spid="_x0000_s33794" name="Лист" r:id="rId4" imgW="7629457" imgH="3600450" progId="Excel.Sheet.8">
              <p:embed/>
            </p:oleObj>
          </a:graphicData>
        </a:graphic>
      </p:graphicFrame>
      <p:sp>
        <p:nvSpPr>
          <p:cNvPr id="11" name="Скругленная прямоугольная выноска 10"/>
          <p:cNvSpPr/>
          <p:nvPr/>
        </p:nvSpPr>
        <p:spPr>
          <a:xfrm>
            <a:off x="8208235" y="5267325"/>
            <a:ext cx="2784308" cy="1081088"/>
          </a:xfrm>
          <a:prstGeom prst="wedgeRoundRectCallout">
            <a:avLst>
              <a:gd name="adj1" fmla="val -88949"/>
              <a:gd name="adj2" fmla="val -12096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Бюджетные, казенные, автономные учреждения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623133" y="2541405"/>
            <a:ext cx="2083790" cy="1098690"/>
          </a:xfrm>
          <a:prstGeom prst="wedgeRoundRectCallout">
            <a:avLst>
              <a:gd name="adj1" fmla="val -135430"/>
              <a:gd name="adj2" fmla="val 26531"/>
              <a:gd name="adj3" fmla="val 16667"/>
            </a:avLst>
          </a:prstGeom>
          <a:solidFill>
            <a:srgbClr val="4BACC6">
              <a:lumMod val="40000"/>
              <a:lumOff val="60000"/>
            </a:srgbClr>
          </a:solidFill>
          <a:ln w="1905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Хозяйственные общества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897540" y="2541405"/>
            <a:ext cx="2104978" cy="1098690"/>
          </a:xfrm>
          <a:prstGeom prst="wedgeRoundRectCallout">
            <a:avLst>
              <a:gd name="adj1" fmla="val 110038"/>
              <a:gd name="adj2" fmla="val 29360"/>
              <a:gd name="adj3" fmla="val 16667"/>
            </a:avLst>
          </a:prstGeom>
          <a:solidFill>
            <a:srgbClr val="4BACC6">
              <a:lumMod val="40000"/>
              <a:lumOff val="60000"/>
            </a:srgbClr>
          </a:solidFill>
          <a:ln w="1905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Государственные унитарные предприятия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2742" y="840128"/>
            <a:ext cx="11425269" cy="68228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Департаментом обеспечена передача: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1419" y="1522413"/>
            <a:ext cx="10847916" cy="7921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 Ивановской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886" y="5629275"/>
            <a:ext cx="5372100" cy="8651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 Российской Федерации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48404" y="5503863"/>
            <a:ext cx="5568951" cy="11160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 муниципальных образований Ивановской области</a:t>
            </a:r>
          </a:p>
        </p:txBody>
      </p:sp>
      <p:sp>
        <p:nvSpPr>
          <p:cNvPr id="11" name="Стрелка вправо 10"/>
          <p:cNvSpPr/>
          <p:nvPr/>
        </p:nvSpPr>
        <p:spPr>
          <a:xfrm rot="17160618">
            <a:off x="1445343" y="2714720"/>
            <a:ext cx="3196429" cy="2385652"/>
          </a:xfrm>
          <a:prstGeom prst="rightArrow">
            <a:avLst>
              <a:gd name="adj1" fmla="val 50000"/>
              <a:gd name="adj2" fmla="val 5012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объектов недвижимости, </a:t>
            </a:r>
            <a:b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земельный участок,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3104 единиц  движимого имущества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1574121">
            <a:off x="6562032" y="2274056"/>
            <a:ext cx="2414494" cy="3082242"/>
          </a:xfrm>
          <a:prstGeom prst="downArrow">
            <a:avLst>
              <a:gd name="adj1" fmla="val 4885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объекта недвижимости,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земельных участка,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692885">
            <a:off x="8915162" y="2462393"/>
            <a:ext cx="2937156" cy="3026462"/>
          </a:xfrm>
          <a:prstGeom prst="downArrow">
            <a:avLst>
              <a:gd name="adj1" fmla="val 50000"/>
              <a:gd name="adj2" fmla="val 51046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объектов недвижимости,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участков,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5757 единиц 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движимого имущества</a:t>
            </a:r>
          </a:p>
        </p:txBody>
      </p:sp>
    </p:spTree>
    <p:extLst>
      <p:ext uri="{BB962C8B-B14F-4D97-AF65-F5344CB8AC3E}">
        <p14:creationId xmlns=""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06944997"/>
              </p:ext>
            </p:extLst>
          </p:nvPr>
        </p:nvGraphicFramePr>
        <p:xfrm>
          <a:off x="655320" y="1468395"/>
          <a:ext cx="10500360" cy="495583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8419816"/>
                <a:gridCol w="2080544"/>
              </a:tblGrid>
              <a:tr h="980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млн.руб.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097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в виде дивидендов по акциям и от перечисления части </a:t>
                      </a:r>
                      <a:r>
                        <a:rPr kumimoji="0"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прибыли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государственными унитарными предприятиями</a:t>
                      </a:r>
                    </a:p>
                  </a:txBody>
                  <a:tcPr marL="84128" marR="84128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13,2</a:t>
                      </a:r>
                    </a:p>
                  </a:txBody>
                  <a:tcPr marL="84128" marR="84128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32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сдачи в аренду имущества и земельных участков, поступление </a:t>
                      </a:r>
                      <a:r>
                        <a:rPr kumimoji="0"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дебиторской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задолженности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18,8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1313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имущества и земельных участков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59,5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01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91,5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/>
                </a:tc>
              </a:tr>
            </a:tbl>
          </a:graphicData>
        </a:graphic>
      </p:graphicFrame>
      <p:sp>
        <p:nvSpPr>
          <p:cNvPr id="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396240" y="828675"/>
            <a:ext cx="11795760" cy="558165"/>
          </a:xfrm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Администрируемые доходы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24950" y="2714625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45621" y="985838"/>
            <a:ext cx="11370956" cy="70344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распоряжений,  принятых Департаментом в отношении имущества Ивановской области в 2022 году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0007308"/>
              </p:ext>
            </p:extLst>
          </p:nvPr>
        </p:nvGraphicFramePr>
        <p:xfrm>
          <a:off x="266701" y="1752600"/>
          <a:ext cx="11925299" cy="4921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56" y="1088483"/>
            <a:ext cx="3788813" cy="2132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" y="1285404"/>
            <a:ext cx="6768075" cy="6093296"/>
          </a:xfrm>
        </p:spPr>
        <p:txBody>
          <a:bodyPr>
            <a:normAutofit/>
          </a:bodyPr>
          <a:lstStyle/>
          <a:p>
            <a:pPr marL="263525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2022 году рассмотрено 14 ходатайств заинтересованных лиц в Правительство Ивановской области о переводе земельных участков из одной категории в другую, отнесении земельных участков к определенной категории земель.</a:t>
            </a:r>
          </a:p>
          <a:p>
            <a:pPr marL="263525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63525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итогам принятия распоряжений Правительства Ивановской области изменена категория 6 земельных участков общей площадью 103,8 га.</a:t>
            </a:r>
          </a:p>
          <a:p>
            <a:pPr marL="263525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63525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63525" indent="0">
              <a:buNone/>
            </a:pP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09" y="2996952"/>
            <a:ext cx="3552395" cy="1781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77" y="4619243"/>
            <a:ext cx="3151963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000625" y="756194"/>
            <a:ext cx="6815952" cy="5473156"/>
          </a:xfrm>
        </p:spPr>
        <p:txBody>
          <a:bodyPr>
            <a:noAutofit/>
          </a:bodyPr>
          <a:lstStyle/>
          <a:p>
            <a:pPr marL="263525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целях последующего распоряжения имуществом Ивановской области на основании распоряжений Департамента: </a:t>
            </a:r>
          </a:p>
          <a:p>
            <a:pPr marL="263525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720725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образовано 7 земельных участка в соответствии с утвержденными схемами расположения земельных участков на кадастровом плане территории</a:t>
            </a:r>
          </a:p>
          <a:p>
            <a:pPr marL="720725" indent="-4572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20725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 вид разрешенного использования 7-ми земельных участков</a:t>
            </a:r>
          </a:p>
          <a:p>
            <a:pPr marL="720725" indent="-4572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20725" indent="-45720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92" y="2933700"/>
            <a:ext cx="3414995" cy="1693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98" y="4628741"/>
            <a:ext cx="3594820" cy="1938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98" y="960633"/>
            <a:ext cx="3642269" cy="1927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086350" y="855856"/>
            <a:ext cx="6924675" cy="5857620"/>
          </a:xfrm>
        </p:spPr>
        <p:txBody>
          <a:bodyPr>
            <a:noAutofit/>
          </a:bodyPr>
          <a:lstStyle/>
          <a:p>
            <a:pPr marL="263525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рамках осуществления полномочий Департамента: </a:t>
            </a:r>
          </a:p>
          <a:p>
            <a:pPr marL="263525" indent="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63525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подготовлено 48 заключений на проекты документов территориального планирования Российской Федерации, Ивановской области, муниципальных образований Ивановской области</a:t>
            </a:r>
          </a:p>
          <a:p>
            <a:pPr marL="720725" indent="-457200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63525" indent="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01" y="3537356"/>
            <a:ext cx="2410626" cy="3218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27" y="4720011"/>
            <a:ext cx="2928297" cy="20356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1" y="841460"/>
            <a:ext cx="4490358" cy="36133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0549" y="4848224"/>
            <a:ext cx="4638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границы зон с особыми условиями использования территории в отношении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151 объекта газораспределительной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27" y="3221891"/>
            <a:ext cx="2928297" cy="16263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10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4E6C"/>
      </a:accent2>
      <a:accent3>
        <a:srgbClr val="59A9F2"/>
      </a:accent3>
      <a:accent4>
        <a:srgbClr val="21B2C8"/>
      </a:accent4>
      <a:accent5>
        <a:srgbClr val="20C8F7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2738</TotalTime>
  <Words>695</Words>
  <Application>Microsoft Office PowerPoint</Application>
  <PresentationFormat>Произвольный</PresentationFormat>
  <Paragraphs>123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Поток</vt:lpstr>
      <vt:lpstr>Лист</vt:lpstr>
      <vt:lpstr>Слайд 1</vt:lpstr>
      <vt:lpstr>Слайд 2</vt:lpstr>
      <vt:lpstr>Структура юридических лиц, сведения о которых включены в Реестр имущества, находящегося в собственности Ивановской области, по состоянию  на  01.01.2023</vt:lpstr>
      <vt:lpstr> В 2022 году Департаментом обеспечена передача: </vt:lpstr>
      <vt:lpstr>Администрируемые доходы</vt:lpstr>
      <vt:lpstr>Структура распоряжений,  принятых Департаментом в отношении имущества Ивановской области в 2022 году</vt:lpstr>
      <vt:lpstr>Слайд 7</vt:lpstr>
      <vt:lpstr>Слайд 8</vt:lpstr>
      <vt:lpstr>Слайд 9</vt:lpstr>
      <vt:lpstr>Слайд 10</vt:lpstr>
      <vt:lpstr>Кадастровая оценка земельных участков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Гришина Екатерина</dc:creator>
  <cp:lastModifiedBy>Пользователь</cp:lastModifiedBy>
  <cp:revision>228</cp:revision>
  <cp:lastPrinted>2023-01-30T13:51:34Z</cp:lastPrinted>
  <dcterms:created xsi:type="dcterms:W3CDTF">2019-03-11T10:58:12Z</dcterms:created>
  <dcterms:modified xsi:type="dcterms:W3CDTF">2023-03-22T06:56:55Z</dcterms:modified>
</cp:coreProperties>
</file>