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4413" r:id="rId1"/>
  </p:sldMasterIdLst>
  <p:notesMasterIdLst>
    <p:notesMasterId r:id="rId14"/>
  </p:notesMasterIdLst>
  <p:sldIdLst>
    <p:sldId id="299" r:id="rId2"/>
    <p:sldId id="275" r:id="rId3"/>
    <p:sldId id="296" r:id="rId4"/>
    <p:sldId id="321" r:id="rId5"/>
    <p:sldId id="349" r:id="rId6"/>
    <p:sldId id="369" r:id="rId7"/>
    <p:sldId id="327" r:id="rId8"/>
    <p:sldId id="341" r:id="rId9"/>
    <p:sldId id="302" r:id="rId10"/>
    <p:sldId id="351" r:id="rId11"/>
    <p:sldId id="368" r:id="rId12"/>
    <p:sldId id="340" r:id="rId13"/>
  </p:sldIdLst>
  <p:sldSz cx="9144000" cy="6858000" type="screen4x3"/>
  <p:notesSz cx="6645275" cy="9775825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008000"/>
    <a:srgbClr val="000099"/>
    <a:srgbClr val="A50021"/>
    <a:srgbClr val="0000FF"/>
    <a:srgbClr val="009999"/>
    <a:srgbClr val="CC6600"/>
    <a:srgbClr val="666633"/>
    <a:srgbClr val="663300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30" autoAdjust="0"/>
    <p:restoredTop sz="95552" autoAdjust="0"/>
  </p:normalViewPr>
  <p:slideViewPr>
    <p:cSldViewPr>
      <p:cViewPr varScale="1">
        <p:scale>
          <a:sx n="108" d="100"/>
          <a:sy n="108" d="100"/>
        </p:scale>
        <p:origin x="-170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99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879619" cy="488791"/>
          </a:xfrm>
          <a:prstGeom prst="rect">
            <a:avLst/>
          </a:prstGeom>
        </p:spPr>
        <p:txBody>
          <a:bodyPr vert="horz" lIns="89752" tIns="44876" rIns="89752" bIns="4487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64121" y="0"/>
            <a:ext cx="2879619" cy="488791"/>
          </a:xfrm>
          <a:prstGeom prst="rect">
            <a:avLst/>
          </a:prstGeom>
        </p:spPr>
        <p:txBody>
          <a:bodyPr vert="horz" lIns="89752" tIns="44876" rIns="89752" bIns="44876" rtlCol="0"/>
          <a:lstStyle>
            <a:lvl1pPr algn="r">
              <a:defRPr sz="1200"/>
            </a:lvl1pPr>
          </a:lstStyle>
          <a:p>
            <a:fld id="{777585CD-0B23-48ED-875A-3C5906AB5A97}" type="datetimeFigureOut">
              <a:rPr lang="ru-RU" smtClean="0"/>
              <a:pPr/>
              <a:t>08.08.2019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79475" y="733425"/>
            <a:ext cx="4886325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752" tIns="44876" rIns="89752" bIns="44876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4528" y="4643519"/>
            <a:ext cx="5316220" cy="4399121"/>
          </a:xfrm>
          <a:prstGeom prst="rect">
            <a:avLst/>
          </a:prstGeom>
        </p:spPr>
        <p:txBody>
          <a:bodyPr vert="horz" lIns="89752" tIns="44876" rIns="89752" bIns="44876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285339"/>
            <a:ext cx="2879619" cy="488791"/>
          </a:xfrm>
          <a:prstGeom prst="rect">
            <a:avLst/>
          </a:prstGeom>
        </p:spPr>
        <p:txBody>
          <a:bodyPr vert="horz" lIns="89752" tIns="44876" rIns="89752" bIns="4487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64121" y="9285339"/>
            <a:ext cx="2879619" cy="488791"/>
          </a:xfrm>
          <a:prstGeom prst="rect">
            <a:avLst/>
          </a:prstGeom>
        </p:spPr>
        <p:txBody>
          <a:bodyPr vert="horz" lIns="89752" tIns="44876" rIns="89752" bIns="44876" rtlCol="0" anchor="b"/>
          <a:lstStyle>
            <a:lvl1pPr algn="r">
              <a:defRPr sz="1200"/>
            </a:lvl1pPr>
          </a:lstStyle>
          <a:p>
            <a:fld id="{09C661B0-9D0E-433A-B49F-A6E9508716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5623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C661B0-9D0E-433A-B49F-A6E950871619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3828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C661B0-9D0E-433A-B49F-A6E950871619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22660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C661B0-9D0E-433A-B49F-A6E950871619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2282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fld id="{48EB8AA1-75BF-481D-BDE6-A3A380041D54}" type="datetime1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r>
              <a:rPr lang="ru-RU" smtClean="0"/>
              <a:t>Департамент финансов Ивановской области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063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14879-9A13-4E52-B86E-EB1CC5A6DEB4}" type="datetime1">
              <a:rPr lang="en-US" smtClean="0"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Департамент финансов Ивановской области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880253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14879-9A13-4E52-B86E-EB1CC5A6DEB4}" type="datetime1">
              <a:rPr lang="en-US" smtClean="0"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Департамент финансов Ивановской области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313821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14879-9A13-4E52-B86E-EB1CC5A6DEB4}" type="datetime1">
              <a:rPr lang="en-US" smtClean="0"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Департамент финансов Ивановской области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65265960"/>
      </p:ext>
    </p:extLst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14879-9A13-4E52-B86E-EB1CC5A6DEB4}" type="datetime1">
              <a:rPr lang="en-US" smtClean="0"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Департамент финансов Ивановской области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465667"/>
      </p:ext>
    </p:extLst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14879-9A13-4E52-B86E-EB1CC5A6DEB4}" type="datetime1">
              <a:rPr lang="en-US" smtClean="0"/>
              <a:t>8/8/2019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Департамент финансов Ивановской области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894904"/>
      </p:ext>
    </p:extLst>
  </p:cSld>
  <p:clrMapOvr>
    <a:masterClrMapping/>
  </p:clrMapOvr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14879-9A13-4E52-B86E-EB1CC5A6DEB4}" type="datetime1">
              <a:rPr lang="en-US" smtClean="0"/>
              <a:t>8/8/2019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Департамент финансов Ивановской области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835234"/>
      </p:ext>
    </p:extLst>
  </p:cSld>
  <p:clrMapOvr>
    <a:masterClrMapping/>
  </p:clrMapOvr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04696-48AC-47EB-9F10-5864FE39C1F2}" type="datetime1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Департамент финансов Ивановской области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0026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fld id="{F86AB4C3-E086-444F-84E8-35338EE59353}" type="datetime1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r>
              <a:rPr lang="ru-RU" smtClean="0"/>
              <a:t>Департамент финансов Ивановской области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890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763E7-8A6C-474A-8D6C-9CE877F2A316}" type="datetime1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Департамент финансов Ивановской области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079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fld id="{5D883810-B086-4484-9043-6B1839D0F864}" type="datetime1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r>
              <a:rPr lang="ru-RU" smtClean="0"/>
              <a:t>Департамент финансов Ивановской области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644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F394D-B960-4F00-94D8-F6A6778A0036}" type="datetime1">
              <a:rPr lang="en-US" smtClean="0"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Департамент финансов Ивановской области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862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C5B1F-DF81-46E3-88C3-2ABE53A15588}" type="datetime1">
              <a:rPr lang="en-US" smtClean="0"/>
              <a:t>8/8/2019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Департамент финансов Ивановской области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440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8DDBF-652D-4629-A48A-CE3C0372CD7C}" type="datetime1">
              <a:rPr lang="en-US" smtClean="0"/>
              <a:t>8/8/2019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Департамент финансов Ивановской области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203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DC59E-1609-4A70-814E-3F860A6F29E5}" type="datetime1">
              <a:rPr lang="en-US" smtClean="0"/>
              <a:t>8/8/2019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Департамент финансов Ивановской области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611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BF9C5-B7AE-4432-9050-2BAAFE0CC6CB}" type="datetime1">
              <a:rPr lang="en-US" smtClean="0"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Департамент финансов Ивановской области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720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2D3A-C0D8-43C8-A1A3-FBACEE088199}" type="datetime1">
              <a:rPr lang="en-US" smtClean="0"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Департамент финансов Ивановской области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871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14879-9A13-4E52-B86E-EB1CC5A6DEB4}" type="datetime1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Департамент финансов Ивановской области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5842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414" r:id="rId1"/>
    <p:sldLayoutId id="2147484415" r:id="rId2"/>
    <p:sldLayoutId id="2147484416" r:id="rId3"/>
    <p:sldLayoutId id="2147484417" r:id="rId4"/>
    <p:sldLayoutId id="2147484418" r:id="rId5"/>
    <p:sldLayoutId id="2147484419" r:id="rId6"/>
    <p:sldLayoutId id="2147484420" r:id="rId7"/>
    <p:sldLayoutId id="2147484421" r:id="rId8"/>
    <p:sldLayoutId id="2147484422" r:id="rId9"/>
    <p:sldLayoutId id="2147484423" r:id="rId10"/>
    <p:sldLayoutId id="2147484424" r:id="rId11"/>
    <p:sldLayoutId id="2147484425" r:id="rId12"/>
    <p:sldLayoutId id="2147484426" r:id="rId13"/>
    <p:sldLayoutId id="2147484427" r:id="rId14"/>
    <p:sldLayoutId id="2147484428" r:id="rId15"/>
    <p:sldLayoutId id="2147484429" r:id="rId16"/>
    <p:sldLayoutId id="2147484430" r:id="rId17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07FC9D2E61C9884B6832B0C393EFA3A414D1FAE40FDDF8FFBFF145C27024FF97B9E7A0FFC6r3RFL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0F71020102B405D91B8B662DC429781C1D5EA3238C20DFFCEBA8BC3A01ECAA6FB7ED01C88FA5G2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75350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42900" algn="ctr">
              <a:lnSpc>
                <a:spcPct val="107000"/>
              </a:lnSpc>
            </a:pPr>
            <a:r>
              <a:rPr lang="ru-RU" sz="4800" b="1" dirty="0" smtClean="0">
                <a:latin typeface="Times New Roman"/>
                <a:ea typeface="Calibri"/>
                <a:cs typeface="Times New Roman"/>
              </a:rPr>
              <a:t>С Е М И Н А Р   </a:t>
            </a:r>
          </a:p>
          <a:p>
            <a:pPr lvl="0" indent="342900" algn="ctr">
              <a:lnSpc>
                <a:spcPct val="107000"/>
              </a:lnSpc>
            </a:pPr>
            <a:endParaRPr lang="ru-RU" sz="3600" b="1" dirty="0" smtClean="0">
              <a:solidFill>
                <a:srgbClr val="0070C0"/>
              </a:solidFill>
              <a:latin typeface="Times New Roman"/>
              <a:ea typeface="Calibri"/>
              <a:cs typeface="Times New Roman"/>
            </a:endParaRPr>
          </a:p>
          <a:p>
            <a:pPr lvl="0" indent="342900" algn="ctr">
              <a:lnSpc>
                <a:spcPct val="107000"/>
              </a:lnSpc>
            </a:pPr>
            <a:endParaRPr lang="ru-RU" sz="3600" b="1" dirty="0">
              <a:solidFill>
                <a:srgbClr val="0070C0"/>
              </a:solidFill>
              <a:latin typeface="Times New Roman"/>
              <a:ea typeface="Calibri"/>
              <a:cs typeface="Times New Roman"/>
            </a:endParaRPr>
          </a:p>
          <a:p>
            <a:pPr lvl="0" indent="342900" algn="ctr">
              <a:lnSpc>
                <a:spcPct val="107000"/>
              </a:lnSpc>
            </a:pPr>
            <a:endParaRPr lang="ru-RU" sz="3600" b="1" dirty="0">
              <a:solidFill>
                <a:srgbClr val="0070C0"/>
              </a:solidFill>
              <a:latin typeface="Times New Roman"/>
              <a:ea typeface="Calibri"/>
              <a:cs typeface="Times New Roman"/>
            </a:endParaRPr>
          </a:p>
          <a:p>
            <a:pPr lvl="0" indent="342900" algn="ctr">
              <a:lnSpc>
                <a:spcPct val="107000"/>
              </a:lnSpc>
            </a:pPr>
            <a:endParaRPr lang="ru-RU" sz="3600" b="1" dirty="0">
              <a:solidFill>
                <a:srgbClr val="0070C0"/>
              </a:solidFill>
              <a:latin typeface="Times New Roman"/>
              <a:ea typeface="Calibri"/>
              <a:cs typeface="Times New Roman"/>
            </a:endParaRPr>
          </a:p>
          <a:p>
            <a:pPr lvl="0" indent="342900" algn="ctr">
              <a:lnSpc>
                <a:spcPct val="107000"/>
              </a:lnSpc>
            </a:pPr>
            <a:endParaRPr lang="ru-RU" sz="3600" b="1" dirty="0" smtClean="0">
              <a:solidFill>
                <a:srgbClr val="0070C0"/>
              </a:solidFill>
              <a:latin typeface="Times New Roman"/>
              <a:ea typeface="Calibri"/>
              <a:cs typeface="Times New Roman"/>
            </a:endParaRPr>
          </a:p>
          <a:p>
            <a:pPr lvl="0" indent="342900" algn="ctr">
              <a:lnSpc>
                <a:spcPct val="107000"/>
              </a:lnSpc>
            </a:pPr>
            <a:endParaRPr lang="ru-RU" sz="2800" b="1" dirty="0" smtClean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 indent="342900" algn="ctr">
              <a:lnSpc>
                <a:spcPct val="107000"/>
              </a:lnSpc>
            </a:pPr>
            <a:endParaRPr lang="ru-RU" sz="4000" b="1" dirty="0" smtClean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 indent="342900" algn="ctr">
              <a:lnSpc>
                <a:spcPct val="107000"/>
              </a:lnSpc>
            </a:pPr>
            <a:endParaRPr lang="ru-RU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342900" algn="ctr">
              <a:lnSpc>
                <a:spcPct val="107000"/>
              </a:lnSpc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 ИНТЕРЕСОВ </a:t>
            </a:r>
          </a:p>
          <a:p>
            <a:pPr lvl="0" indent="342900" algn="ctr">
              <a:lnSpc>
                <a:spcPct val="107000"/>
              </a:lnSpc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государственной гражданской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службе </a:t>
            </a:r>
            <a:endParaRPr lang="ru-RU" sz="4000" b="1" dirty="0" smtClean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 indent="342900" algn="ctr">
              <a:lnSpc>
                <a:spcPct val="107000"/>
              </a:lnSpc>
            </a:pPr>
            <a:endParaRPr lang="ru-RU" sz="2400" b="1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 indent="342900" algn="ctr">
              <a:lnSpc>
                <a:spcPct val="107000"/>
              </a:lnSpc>
            </a:pPr>
            <a:endParaRPr lang="ru-RU" sz="2400" b="1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pic>
        <p:nvPicPr>
          <p:cNvPr id="3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4704"/>
            <a:ext cx="9144000" cy="4608512"/>
          </a:xfrm>
        </p:spPr>
      </p:pic>
    </p:spTree>
    <p:extLst>
      <p:ext uri="{BB962C8B-B14F-4D97-AF65-F5344CB8AC3E}">
        <p14:creationId xmlns:p14="http://schemas.microsoft.com/office/powerpoint/2010/main" val="29660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620713"/>
            <a:ext cx="7513638" cy="136842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b="1" dirty="0" smtClean="0"/>
              <a:t>Ц Е Л Ь</a:t>
            </a:r>
            <a:br>
              <a:rPr lang="ru-RU" sz="5400" b="1" dirty="0" smtClean="0"/>
            </a:b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1989138"/>
            <a:ext cx="9144000" cy="486886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3200" b="1" dirty="0" smtClean="0"/>
          </a:p>
          <a:p>
            <a:pPr marL="0" indent="0" algn="ctr">
              <a:buNone/>
            </a:pPr>
            <a:r>
              <a:rPr lang="ru-RU" sz="3200" b="1" dirty="0" smtClean="0"/>
              <a:t>в основе организации работы комиссии по урегулированию конфликта интересов лежит </a:t>
            </a:r>
            <a:r>
              <a:rPr lang="ru-RU" sz="3200" b="1" u="sng" dirty="0" smtClean="0"/>
              <a:t>обеспечение исполнения</a:t>
            </a:r>
            <a:r>
              <a:rPr lang="ru-RU" sz="3200" b="1" dirty="0" smtClean="0"/>
              <a:t> гражданским служащим </a:t>
            </a:r>
            <a:r>
              <a:rPr lang="ru-RU" sz="3200" b="1" u="sng" dirty="0" smtClean="0"/>
              <a:t>обязанностей</a:t>
            </a:r>
            <a:r>
              <a:rPr lang="ru-RU" sz="3200" b="1" dirty="0" smtClean="0"/>
              <a:t>, предусмотренных статьей 11 Федерального закона от 25.12.2008</a:t>
            </a:r>
            <a:r>
              <a:rPr lang="en-US" sz="3200" b="1" dirty="0" smtClean="0"/>
              <a:t> </a:t>
            </a:r>
            <a:r>
              <a:rPr lang="ru-RU" sz="3200" b="1" dirty="0" smtClean="0"/>
              <a:t>№ 273-ФЗ                             «О противодействии коррупции»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960330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372040"/>
            <a:ext cx="9131198" cy="5486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600" b="1" dirty="0" smtClean="0"/>
          </a:p>
          <a:p>
            <a:pPr algn="ctr"/>
            <a:r>
              <a:rPr lang="ru-RU" sz="3600" b="1" dirty="0" smtClean="0"/>
              <a:t>З А Д А Ч И КОМИССИИ</a:t>
            </a:r>
          </a:p>
          <a:p>
            <a:r>
              <a:rPr lang="ru-RU" sz="1050" b="1" dirty="0"/>
              <a:t/>
            </a:r>
            <a:br>
              <a:rPr lang="ru-RU" sz="1050" b="1" dirty="0"/>
            </a:br>
            <a:r>
              <a:rPr lang="ru-RU" sz="2000" b="1" dirty="0"/>
              <a:t>	</a:t>
            </a:r>
            <a:endParaRPr lang="ru-RU" sz="2000" b="1" dirty="0" smtClean="0"/>
          </a:p>
          <a:p>
            <a:endParaRPr lang="ru-RU" sz="2000" b="1" dirty="0"/>
          </a:p>
          <a:p>
            <a:endParaRPr lang="ru-RU" sz="2000" b="1" dirty="0" smtClean="0"/>
          </a:p>
          <a:p>
            <a:r>
              <a:rPr lang="ru-RU" sz="2000" b="1" dirty="0" smtClean="0"/>
              <a:t>	ОБЕСПЕЧЕНИЕ </a:t>
            </a:r>
            <a:r>
              <a:rPr lang="ru-RU" b="1" dirty="0" smtClean="0"/>
              <a:t>соблюдения </a:t>
            </a:r>
            <a:r>
              <a:rPr lang="ru-RU" b="1" dirty="0"/>
              <a:t>гражданскими служащими </a:t>
            </a:r>
            <a:endParaRPr lang="ru-RU" b="1" dirty="0" smtClean="0"/>
          </a:p>
          <a:p>
            <a:r>
              <a:rPr lang="ru-RU" b="1" dirty="0" smtClean="0"/>
              <a:t>требований к </a:t>
            </a:r>
            <a:r>
              <a:rPr lang="ru-RU" b="1" dirty="0"/>
              <a:t>служебному поведению, ограничений и запретов</a:t>
            </a:r>
            <a:r>
              <a:rPr lang="ru-RU" b="1" dirty="0" smtClean="0"/>
              <a:t>,</a:t>
            </a:r>
          </a:p>
          <a:p>
            <a:r>
              <a:rPr lang="ru-RU" b="1" dirty="0" smtClean="0"/>
              <a:t>требований </a:t>
            </a:r>
            <a:r>
              <a:rPr lang="ru-RU" b="1" dirty="0"/>
              <a:t>о </a:t>
            </a:r>
            <a:r>
              <a:rPr lang="ru-RU" b="1" dirty="0" smtClean="0"/>
              <a:t>предотвращении </a:t>
            </a:r>
            <a:r>
              <a:rPr lang="ru-RU" b="1" dirty="0"/>
              <a:t>или об урегулировании </a:t>
            </a:r>
            <a:r>
              <a:rPr lang="ru-RU" b="1" dirty="0" smtClean="0"/>
              <a:t>конфликта</a:t>
            </a:r>
          </a:p>
          <a:p>
            <a:r>
              <a:rPr lang="ru-RU" b="1" dirty="0" smtClean="0"/>
              <a:t>интересов, исполнения </a:t>
            </a:r>
            <a:r>
              <a:rPr lang="ru-RU" b="1" dirty="0"/>
              <a:t>ими обязанностей, установленных </a:t>
            </a:r>
            <a:endParaRPr lang="ru-RU" b="1" dirty="0" smtClean="0"/>
          </a:p>
          <a:p>
            <a:r>
              <a:rPr lang="ru-RU" b="1" dirty="0" smtClean="0"/>
              <a:t>федеральными законами.</a:t>
            </a:r>
          </a:p>
          <a:p>
            <a:endParaRPr lang="ru-RU" b="1" dirty="0" smtClean="0"/>
          </a:p>
          <a:p>
            <a:endParaRPr lang="ru-RU" b="1" dirty="0" smtClean="0"/>
          </a:p>
          <a:p>
            <a:r>
              <a:rPr lang="ru-RU" b="1" dirty="0"/>
              <a:t>	</a:t>
            </a:r>
            <a:r>
              <a:rPr lang="ru-RU" sz="2000" b="1" dirty="0" smtClean="0"/>
              <a:t>ОСУЩЕСТВЛЕНИЕ</a:t>
            </a:r>
            <a:r>
              <a:rPr lang="ru-RU" b="1" dirty="0" smtClean="0"/>
              <a:t> мер </a:t>
            </a:r>
            <a:r>
              <a:rPr lang="ru-RU" b="1" dirty="0"/>
              <a:t>по предупреждению </a:t>
            </a:r>
            <a:r>
              <a:rPr lang="ru-RU" b="1" dirty="0" smtClean="0"/>
              <a:t>коррупции в органе исполнительной власти</a:t>
            </a:r>
            <a:r>
              <a:rPr lang="en-US" b="1" dirty="0" smtClean="0"/>
              <a:t>.</a:t>
            </a:r>
          </a:p>
          <a:p>
            <a:endParaRPr lang="en-US" sz="2400" b="1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3695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5573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/>
              <a:t/>
            </a:r>
            <a:br>
              <a:rPr lang="ru-RU" sz="2700" b="1" dirty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/>
              <a:t/>
            </a:r>
            <a:br>
              <a:rPr lang="ru-RU" sz="2700" b="1" dirty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/>
              <a:t/>
            </a:r>
            <a:br>
              <a:rPr lang="ru-RU" sz="2700" b="1" dirty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/>
              <a:t/>
            </a:r>
            <a:br>
              <a:rPr lang="ru-RU" sz="2700" b="1" dirty="0"/>
            </a:br>
            <a:r>
              <a:rPr lang="ru-RU" sz="2700" b="1" dirty="0" smtClean="0"/>
              <a:t>ОТВЕТСТВЕННОСТЬ (п</a:t>
            </a:r>
            <a:r>
              <a:rPr lang="ru-RU" sz="2700" b="1" dirty="0"/>
              <a:t>. 6 ст. 11 Федерального закона от 25.12.2008 № 273-ФЗ «О противодействии коррупции</a:t>
            </a:r>
            <a:r>
              <a:rPr lang="ru-RU" sz="2700" b="1" dirty="0" smtClean="0"/>
              <a:t>»)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2852936"/>
            <a:ext cx="9144000" cy="2093937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ru-RU" sz="9600" b="1" dirty="0" smtClean="0"/>
              <a:t>непринятие </a:t>
            </a:r>
            <a:r>
              <a:rPr lang="ru-RU" sz="9600" b="1" dirty="0"/>
              <a:t>лицом</a:t>
            </a:r>
            <a:r>
              <a:rPr lang="ru-RU" sz="9600" b="1" dirty="0" smtClean="0"/>
              <a:t>, являющимся стороной конфликта интересов, мер по предотвращению или его урегулированию является правонарушением, влекущим 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9600" b="1" dirty="0"/>
          </a:p>
          <a:p>
            <a:pPr marL="0" indent="0" algn="ctr">
              <a:spcBef>
                <a:spcPts val="0"/>
              </a:spcBef>
              <a:buNone/>
            </a:pPr>
            <a:endParaRPr lang="ru-RU" sz="19200" b="1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ru-RU" sz="19200" b="1" dirty="0" smtClean="0"/>
              <a:t>увольнение</a:t>
            </a:r>
            <a:r>
              <a:rPr lang="ru-RU" sz="12800" b="1" dirty="0" smtClean="0"/>
              <a:t> </a:t>
            </a:r>
          </a:p>
          <a:p>
            <a:pPr marL="0" indent="0">
              <a:buNone/>
            </a:pPr>
            <a:endParaRPr lang="ru-RU" sz="5600" u="sng" dirty="0">
              <a:hlinkClick r:id="rId2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6180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260648"/>
            <a:ext cx="799288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/>
              <a:t>Федеральное законодательство</a:t>
            </a:r>
            <a:endParaRPr lang="ru-RU" sz="3600" b="1" dirty="0"/>
          </a:p>
          <a:p>
            <a:pPr algn="ctr"/>
            <a:endParaRPr lang="ru-RU" sz="3600" b="1" dirty="0" smtClean="0">
              <a:solidFill>
                <a:srgbClr val="FF0000"/>
              </a:solidFill>
            </a:endParaRPr>
          </a:p>
          <a:p>
            <a:pPr algn="ctr"/>
            <a:endParaRPr lang="ru-RU" sz="3600" b="1" dirty="0">
              <a:solidFill>
                <a:srgbClr val="FF0000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9282384" cy="9102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b="1" dirty="0" smtClean="0"/>
          </a:p>
          <a:p>
            <a:pPr algn="ctr"/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ч.2 ст.11 Федерального закона </a:t>
            </a:r>
          </a:p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25.12.2008 №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273-ФЗ </a:t>
            </a:r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противодействии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коррупции»</a:t>
            </a:r>
          </a:p>
          <a:p>
            <a:pPr algn="ctr"/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п.12 ч.1 ст.15 Федерального закона </a:t>
            </a:r>
          </a:p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27.07.2004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79-ФЗ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государственной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гражданской службе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Федерации» </a:t>
            </a:r>
          </a:p>
          <a:p>
            <a:pPr algn="ctr"/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ru-RU" sz="1600" b="1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285750" indent="-285750" algn="ctr">
              <a:lnSpc>
                <a:spcPct val="107000"/>
              </a:lnSpc>
              <a:spcAft>
                <a:spcPts val="0"/>
              </a:spcAft>
              <a:buFont typeface="Arial" pitchFamily="34" charset="0"/>
              <a:buChar char="•"/>
            </a:pPr>
            <a:endParaRPr lang="ru-RU" sz="1600" b="1" dirty="0" smtClean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285750" indent="-285750" algn="ctr">
              <a:lnSpc>
                <a:spcPct val="107000"/>
              </a:lnSpc>
              <a:spcAft>
                <a:spcPts val="0"/>
              </a:spcAft>
              <a:buFont typeface="Arial" pitchFamily="34" charset="0"/>
              <a:buChar char="•"/>
            </a:pPr>
            <a:endParaRPr lang="ru-RU" sz="1050" b="1" dirty="0" smtClean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187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404664"/>
            <a:ext cx="7848872" cy="5222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</a:pPr>
            <a:r>
              <a:rPr lang="ru-RU" sz="2800" dirty="0">
                <a:solidFill>
                  <a:schemeClr val="accent4">
                    <a:lumMod val="50000"/>
                  </a:schemeClr>
                </a:solidFill>
                <a:latin typeface="Times New Roman"/>
              </a:rPr>
              <a:t> </a:t>
            </a:r>
            <a:endParaRPr lang="ru-RU" sz="2800" b="1" dirty="0">
              <a:solidFill>
                <a:schemeClr val="accent4">
                  <a:lumMod val="50000"/>
                </a:schemeClr>
              </a:solidFill>
              <a:latin typeface="Times New Roman"/>
              <a:ea typeface="Calibri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78581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Законодательство Ивановской области</a:t>
            </a:r>
            <a:endParaRPr lang="en-US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07000"/>
              </a:lnSpc>
            </a:pPr>
            <a:r>
              <a:rPr lang="ru-RU" b="1" dirty="0" smtClean="0">
                <a:latin typeface="Times New Roman"/>
              </a:rPr>
              <a:t>	</a:t>
            </a:r>
          </a:p>
          <a:p>
            <a:pPr lvl="0" algn="ctr">
              <a:lnSpc>
                <a:spcPct val="107000"/>
              </a:lnSpc>
            </a:pPr>
            <a:r>
              <a:rPr lang="ru-RU" b="1" dirty="0">
                <a:latin typeface="Times New Roman"/>
              </a:rPr>
              <a:t>	</a:t>
            </a:r>
            <a:endParaRPr lang="ru-RU" b="1" dirty="0" smtClean="0">
              <a:latin typeface="Times New Roman"/>
            </a:endParaRPr>
          </a:p>
          <a:p>
            <a:pPr lvl="0" algn="ctr">
              <a:lnSpc>
                <a:spcPct val="107000"/>
              </a:lnSpc>
            </a:pPr>
            <a:endParaRPr lang="ru-RU" b="1" dirty="0" smtClean="0">
              <a:latin typeface="Times New Roman"/>
            </a:endParaRPr>
          </a:p>
          <a:p>
            <a:pPr lvl="0" algn="ctr">
              <a:lnSpc>
                <a:spcPct val="107000"/>
              </a:lnSpc>
            </a:pPr>
            <a:r>
              <a:rPr lang="ru-RU" sz="4000" b="1" dirty="0" smtClean="0">
                <a:latin typeface="Times New Roman"/>
              </a:rPr>
              <a:t>Закон</a:t>
            </a:r>
            <a:r>
              <a:rPr lang="ru-RU" sz="3200" b="1" dirty="0" smtClean="0">
                <a:latin typeface="Times New Roman"/>
              </a:rPr>
              <a:t> Ивановской области </a:t>
            </a:r>
            <a:r>
              <a:rPr lang="ru-RU" sz="2800" b="1" dirty="0" smtClean="0">
                <a:latin typeface="Times New Roman"/>
              </a:rPr>
              <a:t>от 18.06.2009 № 61-ОЗ </a:t>
            </a:r>
          </a:p>
          <a:p>
            <a:pPr lvl="0" algn="ctr">
              <a:lnSpc>
                <a:spcPct val="107000"/>
              </a:lnSpc>
            </a:pPr>
            <a:r>
              <a:rPr lang="ru-RU" sz="2800" b="1" dirty="0" smtClean="0">
                <a:latin typeface="Times New Roman"/>
              </a:rPr>
              <a:t>«О противодействии коррупции </a:t>
            </a:r>
          </a:p>
          <a:p>
            <a:pPr lvl="0" algn="ctr">
              <a:lnSpc>
                <a:spcPct val="107000"/>
              </a:lnSpc>
            </a:pPr>
            <a:r>
              <a:rPr lang="ru-RU" sz="2800" b="1" dirty="0" smtClean="0">
                <a:latin typeface="Times New Roman"/>
              </a:rPr>
              <a:t>в Ивановской области» </a:t>
            </a:r>
          </a:p>
          <a:p>
            <a:pPr lvl="0" algn="ctr">
              <a:lnSpc>
                <a:spcPct val="107000"/>
              </a:lnSpc>
            </a:pPr>
            <a:endParaRPr lang="ru-RU" sz="2800" b="1" dirty="0">
              <a:latin typeface="Times New Roman"/>
            </a:endParaRPr>
          </a:p>
          <a:p>
            <a:pPr lvl="0" algn="ctr">
              <a:lnSpc>
                <a:spcPct val="107000"/>
              </a:lnSpc>
            </a:pPr>
            <a:r>
              <a:rPr lang="ru-RU" sz="3600" b="1" dirty="0" smtClean="0">
                <a:latin typeface="Times New Roman"/>
              </a:rPr>
              <a:t>	Указ</a:t>
            </a:r>
            <a:r>
              <a:rPr lang="ru-RU" sz="3200" b="1" dirty="0" smtClean="0">
                <a:latin typeface="Times New Roman"/>
              </a:rPr>
              <a:t> </a:t>
            </a:r>
            <a:r>
              <a:rPr lang="ru-RU" sz="3200" b="1" dirty="0">
                <a:latin typeface="Times New Roman"/>
              </a:rPr>
              <a:t>Губернатора </a:t>
            </a:r>
            <a:r>
              <a:rPr lang="ru-RU" sz="2800" b="1" dirty="0">
                <a:latin typeface="Times New Roman"/>
              </a:rPr>
              <a:t>Ивановской области </a:t>
            </a:r>
            <a:endParaRPr lang="ru-RU" sz="2800" b="1" dirty="0" smtClean="0">
              <a:latin typeface="Times New Roman"/>
            </a:endParaRPr>
          </a:p>
          <a:p>
            <a:pPr lvl="0" algn="ctr">
              <a:lnSpc>
                <a:spcPct val="107000"/>
              </a:lnSpc>
            </a:pPr>
            <a:r>
              <a:rPr lang="ru-RU" sz="2800" b="1" dirty="0" smtClean="0">
                <a:latin typeface="Times New Roman"/>
              </a:rPr>
              <a:t>от </a:t>
            </a:r>
            <a:r>
              <a:rPr lang="ru-RU" sz="2800" b="1" dirty="0">
                <a:latin typeface="Times New Roman"/>
              </a:rPr>
              <a:t>21.09.2010 № 122-уг </a:t>
            </a:r>
            <a:r>
              <a:rPr lang="ru-RU" sz="2800" b="1" dirty="0" smtClean="0">
                <a:latin typeface="Times New Roman"/>
              </a:rPr>
              <a:t>«</a:t>
            </a:r>
            <a:r>
              <a:rPr lang="ru-RU" sz="2800" b="1" dirty="0">
                <a:latin typeface="Times New Roman"/>
              </a:rPr>
              <a:t>О мерах по реализации отдельных положений Федерального закона </a:t>
            </a:r>
            <a:endParaRPr lang="ru-RU" sz="2800" b="1" dirty="0" smtClean="0">
              <a:latin typeface="Times New Roman"/>
            </a:endParaRPr>
          </a:p>
          <a:p>
            <a:pPr lvl="0" algn="ctr">
              <a:lnSpc>
                <a:spcPct val="107000"/>
              </a:lnSpc>
            </a:pPr>
            <a:r>
              <a:rPr lang="ru-RU" sz="2800" b="1" dirty="0" smtClean="0">
                <a:latin typeface="Times New Roman"/>
              </a:rPr>
              <a:t>от </a:t>
            </a:r>
            <a:r>
              <a:rPr lang="ru-RU" sz="2800" b="1" dirty="0">
                <a:latin typeface="Times New Roman"/>
              </a:rPr>
              <a:t>25.12.2008 </a:t>
            </a:r>
            <a:r>
              <a:rPr lang="ru-RU" sz="2800" b="1" dirty="0" smtClean="0">
                <a:latin typeface="Times New Roman"/>
              </a:rPr>
              <a:t>№ 273-ФЗ </a:t>
            </a:r>
          </a:p>
          <a:p>
            <a:pPr lvl="0" algn="ctr">
              <a:lnSpc>
                <a:spcPct val="107000"/>
              </a:lnSpc>
            </a:pPr>
            <a:r>
              <a:rPr lang="ru-RU" sz="2800" b="1" dirty="0" smtClean="0">
                <a:latin typeface="Times New Roman"/>
              </a:rPr>
              <a:t>«</a:t>
            </a:r>
            <a:r>
              <a:rPr lang="ru-RU" sz="2800" b="1" dirty="0">
                <a:latin typeface="Times New Roman"/>
              </a:rPr>
              <a:t>О противодействии коррупции» </a:t>
            </a:r>
            <a:endParaRPr lang="ru-RU" sz="2800" b="1" dirty="0" smtClean="0">
              <a:latin typeface="Times New Roman"/>
            </a:endParaRPr>
          </a:p>
          <a:p>
            <a:pPr lvl="0" algn="ctr">
              <a:lnSpc>
                <a:spcPct val="107000"/>
              </a:lnSpc>
            </a:pPr>
            <a:endParaRPr lang="ru-RU" sz="2000" b="1" dirty="0" smtClean="0">
              <a:latin typeface="Times New Roman"/>
            </a:endParaRPr>
          </a:p>
          <a:p>
            <a:pPr marL="285750" lvl="0" indent="-285750" algn="ctr">
              <a:lnSpc>
                <a:spcPct val="107000"/>
              </a:lnSpc>
              <a:buFontTx/>
              <a:buChar char="-"/>
            </a:pPr>
            <a:endParaRPr lang="ru-RU" sz="2000" b="1" dirty="0" smtClean="0">
              <a:solidFill>
                <a:srgbClr val="FF0000"/>
              </a:solidFill>
              <a:latin typeface="Times New Roman"/>
            </a:endParaRPr>
          </a:p>
          <a:p>
            <a:pPr lvl="0" algn="ctr">
              <a:lnSpc>
                <a:spcPct val="107000"/>
              </a:lnSpc>
            </a:pPr>
            <a:r>
              <a:rPr lang="ru-RU" sz="2800" b="1" dirty="0" smtClean="0">
                <a:latin typeface="Times New Roman"/>
              </a:rPr>
              <a:t>	</a:t>
            </a:r>
            <a:endParaRPr lang="ru-RU" sz="2400" b="1" dirty="0" smtClean="0">
              <a:latin typeface="Times New Roman"/>
            </a:endParaRPr>
          </a:p>
          <a:p>
            <a:pPr lvl="0" algn="ctr">
              <a:lnSpc>
                <a:spcPct val="107000"/>
              </a:lnSpc>
            </a:pPr>
            <a:endParaRPr lang="ru-RU" sz="2400" b="1" dirty="0" smtClean="0">
              <a:latin typeface="Times New Roman"/>
            </a:endParaRPr>
          </a:p>
          <a:p>
            <a:pPr marL="285750" lvl="0" indent="-285750" algn="just">
              <a:lnSpc>
                <a:spcPct val="107000"/>
              </a:lnSpc>
              <a:buFont typeface="Arial" pitchFamily="34" charset="0"/>
              <a:buChar char="•"/>
            </a:pPr>
            <a:endParaRPr lang="ru-RU" sz="2000" b="1" dirty="0">
              <a:solidFill>
                <a:srgbClr val="675D59"/>
              </a:solidFill>
              <a:latin typeface="Times New Roma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7684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3778" y="-99392"/>
            <a:ext cx="7922598" cy="1655440"/>
          </a:xfrm>
        </p:spPr>
        <p:txBody>
          <a:bodyPr>
            <a:normAutofit fontScale="90000"/>
          </a:bodyPr>
          <a:lstStyle/>
          <a:p>
            <a:pPr lvl="0" algn="ctr">
              <a:lnSpc>
                <a:spcPct val="107000"/>
              </a:lnSpc>
            </a:pPr>
            <a:r>
              <a:rPr lang="ru-RU" b="1" i="1" u="sng" dirty="0" smtClean="0">
                <a:solidFill>
                  <a:srgbClr val="0000CC"/>
                </a:solidFill>
                <a:latin typeface="Times New Roman"/>
              </a:rPr>
              <a:t/>
            </a:r>
            <a:br>
              <a:rPr lang="ru-RU" b="1" i="1" u="sng" dirty="0" smtClean="0">
                <a:solidFill>
                  <a:srgbClr val="0000CC"/>
                </a:solidFill>
                <a:latin typeface="Times New Roman"/>
              </a:rPr>
            </a:br>
            <a:r>
              <a:rPr lang="ru-RU" b="1" dirty="0" smtClean="0">
                <a:latin typeface="Times New Roman"/>
              </a:rPr>
              <a:t>в Департаменте управления имуществом </a:t>
            </a:r>
            <a:r>
              <a:rPr lang="ru-RU" b="1" dirty="0">
                <a:latin typeface="Times New Roman"/>
              </a:rPr>
              <a:t/>
            </a:r>
            <a:br>
              <a:rPr lang="ru-RU" b="1" dirty="0">
                <a:latin typeface="Times New Roman"/>
              </a:rPr>
            </a:br>
            <a:r>
              <a:rPr lang="ru-RU" b="1" dirty="0">
                <a:latin typeface="Times New Roman"/>
              </a:rPr>
              <a:t>Ивановской области </a:t>
            </a:r>
            <a:br>
              <a:rPr lang="ru-RU" b="1" dirty="0">
                <a:latin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1412776"/>
            <a:ext cx="9144000" cy="5445224"/>
          </a:xfrm>
        </p:spPr>
        <p:txBody>
          <a:bodyPr>
            <a:noAutofit/>
          </a:bodyPr>
          <a:lstStyle/>
          <a:p>
            <a:pPr marL="0" indent="0" algn="ctr">
              <a:lnSpc>
                <a:spcPct val="107000"/>
              </a:lnSpc>
              <a:spcBef>
                <a:spcPts val="0"/>
              </a:spcBef>
              <a:buNone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Департамента управления имуществом Ивановской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30.05.2017 № 73-к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 утверждении Порядка сообщения государственными гражданскими служащими Ивановской области, замещающими должности государственной гражданской службы Ивановской области в Департаменте управления имуществом Ивановской области, о возникновении личной заинтересованности при исполнении должностных обязанностей, которая приводит или может привести к конфликту интересов» </a:t>
            </a:r>
          </a:p>
          <a:p>
            <a:pPr marL="0" indent="0" algn="ctr">
              <a:lnSpc>
                <a:spcPct val="107000"/>
              </a:lnSpc>
              <a:spcBef>
                <a:spcPts val="0"/>
              </a:spcBef>
              <a:buNone/>
            </a:pP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Bef>
                <a:spcPts val="0"/>
              </a:spcBef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Департамента управления имуществом Ивановской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19.06.2017 № 83-к «О комиссии по соблюдению требований к служебному поведению государственных гражданских служащих Ивановской области, замещающих должности государственной гражданской службы в Департаменте управления имуществом Ивановской области, и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урегулированию конфликтов интересов» </a:t>
            </a:r>
          </a:p>
          <a:p>
            <a:pPr marL="0" indent="0" algn="ctr">
              <a:lnSpc>
                <a:spcPct val="107000"/>
              </a:lnSpc>
              <a:spcBef>
                <a:spcPts val="0"/>
              </a:spcBef>
              <a:buNone/>
            </a:pP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53006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"/>
            <a:ext cx="7596188" cy="1916832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/>
              <a:t>КОНФЛИКТ ИНТЕРЕСОВ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ЭТО… 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1412776"/>
            <a:ext cx="9144000" cy="5445224"/>
          </a:xfrm>
        </p:spPr>
        <p:txBody>
          <a:bodyPr>
            <a:normAutofit fontScale="250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2800" b="1" dirty="0">
                <a:latin typeface="Times New Roman" pitchFamily="18" charset="0"/>
                <a:cs typeface="Times New Roman" pitchFamily="18" charset="0"/>
              </a:rPr>
              <a:t>	</a:t>
            </a:r>
            <a:endParaRPr lang="en-US" sz="14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1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12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1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ситуация, при которой личная заинтересованность (прямая или косвенная)</a:t>
            </a:r>
            <a:r>
              <a:rPr lang="en-US" sz="1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гражданского служащего влияет или может</a:t>
            </a:r>
            <a:r>
              <a:rPr lang="ru-RU" sz="1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повлиять </a:t>
            </a:r>
            <a:r>
              <a:rPr lang="ru-RU" sz="1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надлежащее</a:t>
            </a:r>
            <a:r>
              <a:rPr lang="ru-RU" sz="1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объективное</a:t>
            </a:r>
            <a:r>
              <a:rPr lang="ru-RU" sz="1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1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беспристрастное</a:t>
            </a:r>
            <a:r>
              <a:rPr lang="ru-RU" sz="1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исполнение им должностных (служебных) обязанностей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1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(осуществлению полномочий) 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1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1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1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(часть </a:t>
            </a:r>
            <a:r>
              <a:rPr lang="ru-RU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статьи </a:t>
            </a:r>
            <a:r>
              <a:rPr lang="ru-RU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ru-RU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 </a:t>
            </a:r>
            <a:r>
              <a:rPr lang="ru-RU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закона от 25.12.2008 </a:t>
            </a:r>
            <a:r>
              <a:rPr lang="ru-RU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273-ФЗ</a:t>
            </a:r>
            <a:r>
              <a:rPr lang="ru-RU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</a:t>
            </a:r>
            <a:r>
              <a:rPr lang="en-US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противодействии коррупции</a:t>
            </a:r>
            <a:r>
              <a:rPr lang="ru-RU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»)</a:t>
            </a:r>
            <a:endParaRPr lang="en-US" sz="9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9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3738311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30324"/>
            <a:ext cx="9144000" cy="7663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Личная заинтересованность это…</a:t>
            </a: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возможность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получить доходы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 виде денег,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иное имущество,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 том числе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имущественные права, услуги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имущественного характера,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результаты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выполненных работ или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какие-либо выгоды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преимуществ)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ЛИЧНО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и (или)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лицами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состоящими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госслужащим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 близком родстве или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свойстве (родителями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супругами, детьми, братьями, сестрами,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 также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братьями, сестрами, родителями, детьми супругов и супругами детей), </a:t>
            </a:r>
            <a:r>
              <a:rPr lang="ru-RU" sz="2400" b="1" u="sng" dirty="0">
                <a:latin typeface="Times New Roman" pitchFamily="18" charset="0"/>
                <a:cs typeface="Times New Roman" pitchFamily="18" charset="0"/>
              </a:rPr>
              <a:t>гражданами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ru-RU" sz="2400" b="1" u="sng" dirty="0">
                <a:latin typeface="Times New Roman" pitchFamily="18" charset="0"/>
                <a:cs typeface="Times New Roman" pitchFamily="18" charset="0"/>
              </a:rPr>
              <a:t>организациями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с которыми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должностное лицо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(или) лица,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состоящие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 ним в близком родстве или свойстве, </a:t>
            </a:r>
            <a:r>
              <a:rPr lang="ru-RU" sz="2400" b="1" u="sng" dirty="0">
                <a:latin typeface="Times New Roman" pitchFamily="18" charset="0"/>
                <a:cs typeface="Times New Roman" pitchFamily="18" charset="0"/>
              </a:rPr>
              <a:t>связаны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имущественными, корпоративными или иными близкими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отношениями</a:t>
            </a:r>
          </a:p>
          <a:p>
            <a:pPr algn="ctr"/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(часть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2 статьи 10 Федерального закона от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25.12.2008 № 273-ФЗ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«О противодействии коррупции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»)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4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-4364" y="153478"/>
            <a:ext cx="2178064" cy="2267409"/>
          </a:xfrm>
        </p:spPr>
        <p:txBody>
          <a:bodyPr>
            <a:noAutofit/>
          </a:bodyPr>
          <a:lstStyle/>
          <a:p>
            <a:pPr lvl="0">
              <a:lnSpc>
                <a:spcPct val="107000"/>
              </a:lnSpc>
            </a:pP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4294967295"/>
          </p:nvPr>
        </p:nvSpPr>
        <p:spPr>
          <a:xfrm>
            <a:off x="3563888" y="2060848"/>
            <a:ext cx="5580112" cy="4797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200" dirty="0" smtClean="0"/>
              <a:t>	</a:t>
            </a:r>
          </a:p>
          <a:p>
            <a:pPr marL="0" indent="0">
              <a:buNone/>
            </a:pPr>
            <a:endParaRPr lang="ru-RU" sz="1200" dirty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r>
              <a:rPr lang="ru-RU" sz="900" b="1" dirty="0" smtClean="0"/>
              <a:t> </a:t>
            </a:r>
            <a:r>
              <a:rPr lang="ru-RU" sz="900" b="1" dirty="0"/>
              <a:t/>
            </a:r>
            <a:br>
              <a:rPr lang="ru-RU" sz="900" b="1" dirty="0"/>
            </a:br>
            <a:r>
              <a:rPr lang="ru-RU" sz="900" b="1" dirty="0"/>
              <a:t/>
            </a:r>
            <a:br>
              <a:rPr lang="ru-RU" sz="900" b="1" dirty="0"/>
            </a:br>
            <a:endParaRPr lang="ru-RU" sz="1200" dirty="0" smtClean="0"/>
          </a:p>
          <a:p>
            <a:pPr>
              <a:buFontTx/>
              <a:buChar char="-"/>
            </a:pPr>
            <a:endParaRPr lang="ru-RU" sz="12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460721" y="3421825"/>
            <a:ext cx="3387416" cy="10318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Начальник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Департамента принимает РЕШЕНИЕ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-4365" y="3388063"/>
            <a:ext cx="2002953" cy="198515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Конфликт интересов и (или) возможность его возникновения отсутствуют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660232" y="3356992"/>
            <a:ext cx="2483767" cy="3493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Конфликт интересов и (или) возможность его  возникновения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имеется 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411760" y="5229201"/>
            <a:ext cx="3392134" cy="1628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Принимает МЕРЫ по предотвращению или урегулированию конфликта интересов либо рекомендует гражданскому служащему принять такие меры 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4" name="Стрелка вниз 3"/>
          <p:cNvSpPr/>
          <p:nvPr/>
        </p:nvSpPr>
        <p:spPr>
          <a:xfrm rot="5400000">
            <a:off x="1850962" y="3778958"/>
            <a:ext cx="720080" cy="424828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5940152" y="3631332"/>
            <a:ext cx="627651" cy="70118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 rot="10800000">
            <a:off x="5803894" y="5638278"/>
            <a:ext cx="799824" cy="810646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143545" y="92852"/>
            <a:ext cx="1895687" cy="5206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УВЕДОМЛЕНИЕ ГГС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745264" y="1188721"/>
            <a:ext cx="4914968" cy="15756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Отдел  </a:t>
            </a:r>
            <a:r>
              <a:rPr lang="ru-RU" sz="1600" b="1" dirty="0">
                <a:solidFill>
                  <a:schemeClr val="tx1"/>
                </a:solidFill>
              </a:rPr>
              <a:t>исполнения бюджета и учета имущества областной </a:t>
            </a:r>
            <a:r>
              <a:rPr lang="ru-RU" sz="1600" b="1" dirty="0" smtClean="0">
                <a:solidFill>
                  <a:schemeClr val="tx1"/>
                </a:solidFill>
              </a:rPr>
              <a:t>казны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(регистрация поступившего уведомления, подготовка мотивированного заключения по нему, осуществление сбора и направление дополнительных материалов)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3865510" y="700998"/>
            <a:ext cx="484632" cy="391757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 rot="5400000">
            <a:off x="3902401" y="2873748"/>
            <a:ext cx="504055" cy="48463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126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9108504" cy="1408114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/>
              <a:t> </a:t>
            </a:r>
            <a:r>
              <a:rPr lang="ru-RU" sz="1400" b="1" dirty="0" smtClean="0"/>
              <a:t/>
            </a:r>
            <a:br>
              <a:rPr lang="ru-RU" sz="1400" b="1" dirty="0" smtClean="0"/>
            </a:br>
            <a:endParaRPr lang="ru-RU" sz="1400" b="1" dirty="0"/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-99392"/>
            <a:ext cx="9144000" cy="6957391"/>
          </a:xfrm>
        </p:spPr>
        <p:txBody>
          <a:bodyPr>
            <a:normAutofit fontScale="25000" lnSpcReduction="20000"/>
          </a:bodyPr>
          <a:lstStyle/>
          <a:p>
            <a:pPr marL="0" indent="0" algn="r">
              <a:spcBef>
                <a:spcPts val="0"/>
              </a:spcBef>
              <a:buNone/>
            </a:pPr>
            <a:r>
              <a:rPr lang="ru-RU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Начальнику Департамента управления 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имуществом Ивановской области 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spcBef>
                <a:spcPts val="0"/>
              </a:spcBef>
              <a:buNone/>
            </a:pP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_________________________________________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____________________________________________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____________________________________________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(должность и ФИО гражданского служащего)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5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6400" b="1" dirty="0" smtClean="0"/>
          </a:p>
          <a:p>
            <a:pPr marL="0" indent="0" algn="ctr">
              <a:spcBef>
                <a:spcPts val="0"/>
              </a:spcBef>
              <a:buNone/>
            </a:pPr>
            <a:endParaRPr lang="ru-RU" sz="6400" b="1" dirty="0"/>
          </a:p>
          <a:p>
            <a:pPr marL="0" indent="0" algn="ctr">
              <a:spcBef>
                <a:spcPts val="0"/>
              </a:spcBef>
              <a:buNone/>
            </a:pPr>
            <a:r>
              <a:rPr lang="ru-RU" sz="6400" b="1" dirty="0"/>
              <a:t> УВЕДОМЛЕНИЕ  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6400" b="1" dirty="0"/>
          </a:p>
          <a:p>
            <a:pPr marL="0" indent="0" algn="ctr">
              <a:spcBef>
                <a:spcPts val="0"/>
              </a:spcBef>
              <a:buNone/>
            </a:pPr>
            <a:r>
              <a:rPr lang="ru-RU" sz="6400" b="1" dirty="0"/>
              <a:t>   о возникновении личной заинтересованности при исполнении должностных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6400" b="1" dirty="0"/>
              <a:t>  обязанностей, которая приводит или может привести к конфликту </a:t>
            </a:r>
            <a:r>
              <a:rPr lang="ru-RU" sz="6400" b="1" dirty="0" smtClean="0"/>
              <a:t>интересов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6400" b="1" dirty="0" smtClean="0"/>
          </a:p>
          <a:p>
            <a:pPr marL="0" indent="0" algn="ctr">
              <a:spcBef>
                <a:spcPts val="0"/>
              </a:spcBef>
              <a:buNone/>
            </a:pPr>
            <a:endParaRPr lang="ru-RU" sz="6400" b="1" dirty="0"/>
          </a:p>
          <a:p>
            <a:pPr marL="0" indent="0" algn="ctr">
              <a:spcBef>
                <a:spcPts val="0"/>
              </a:spcBef>
              <a:buNone/>
            </a:pPr>
            <a:endParaRPr lang="ru-RU" sz="6400" b="1" dirty="0"/>
          </a:p>
          <a:p>
            <a:pPr marL="0" indent="0" algn="ctr">
              <a:spcBef>
                <a:spcPts val="0"/>
              </a:spcBef>
              <a:buNone/>
            </a:pPr>
            <a:r>
              <a:rPr lang="ru-RU" sz="6400" b="1" dirty="0"/>
              <a:t>    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6400" b="1" dirty="0"/>
              <a:t>	Сообщаю о возникновении у меня личной заинтересованности при исполнении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6400" b="1" dirty="0"/>
              <a:t>должностных  обязанностей,  которая приводит или может привести к конфликту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6400" b="1" dirty="0"/>
              <a:t>интересов (нужное </a:t>
            </a:r>
            <a:r>
              <a:rPr lang="ru-RU" sz="6400" b="1" dirty="0" smtClean="0"/>
              <a:t>подчеркнуть).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6400" b="1" dirty="0" smtClean="0"/>
              <a:t>          Обстоятельства,     являющиеся    основанием    возникновения    личной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6400" b="1" dirty="0" smtClean="0"/>
              <a:t>заинтересованности</a:t>
            </a:r>
            <a:r>
              <a:rPr lang="ru-RU" sz="6400" b="1" dirty="0"/>
              <a:t>: _______________________________________________________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6400" b="1" dirty="0"/>
              <a:t>__________________________________________________________________________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6400" b="1" dirty="0"/>
          </a:p>
          <a:p>
            <a:pPr marL="0" indent="0" algn="ctr">
              <a:spcBef>
                <a:spcPts val="0"/>
              </a:spcBef>
              <a:buNone/>
            </a:pPr>
            <a:r>
              <a:rPr lang="ru-RU" sz="6400" b="1" dirty="0"/>
              <a:t>Должностные  обязанности,  на  исполнение которых влияет или может повлиять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6400" b="1" dirty="0"/>
              <a:t>личная заинтересованность: ________________________________________________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6400" b="1" dirty="0"/>
              <a:t>___________________________________________________________________________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6400" b="1" dirty="0"/>
          </a:p>
          <a:p>
            <a:pPr marL="0" indent="0" algn="ctr">
              <a:spcBef>
                <a:spcPts val="0"/>
              </a:spcBef>
              <a:buNone/>
            </a:pPr>
            <a:r>
              <a:rPr lang="ru-RU" sz="6400" b="1" dirty="0"/>
              <a:t>Предлагаемые   меры   по  предотвращению   или    урегулированию  конфликта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6400" b="1" dirty="0"/>
              <a:t>интересов: ________________________________________________________________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6400" b="1" dirty="0"/>
              <a:t>___________________________________________________________________________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6400" b="1" dirty="0"/>
              <a:t> 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6400" b="1" dirty="0"/>
              <a:t>«___» __________________ _________________ (______________________________)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6400" b="1" dirty="0"/>
              <a:t>                                   </a:t>
            </a:r>
            <a:r>
              <a:rPr lang="ru-RU" sz="6400" b="1" dirty="0" smtClean="0"/>
              <a:t>      </a:t>
            </a:r>
            <a:r>
              <a:rPr lang="ru-RU" sz="6400" b="1" dirty="0"/>
              <a:t>подпись              </a:t>
            </a:r>
            <a:r>
              <a:rPr lang="ru-RU" sz="6400" b="1" dirty="0" smtClean="0"/>
              <a:t>        </a:t>
            </a:r>
            <a:r>
              <a:rPr lang="ru-RU" sz="6400" b="1" dirty="0"/>
              <a:t>расшифровка подписи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6400" b="1" dirty="0"/>
              <a:t> 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6400" b="1" dirty="0"/>
              <a:t>Зарегистрировано за № __________ от «___» _____________ г.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6400" b="1" dirty="0"/>
              <a:t> 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6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3200" dirty="0"/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4898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92765" y="3690071"/>
            <a:ext cx="4133323" cy="738664"/>
          </a:xfrm>
          <a:prstGeom prst="rect">
            <a:avLst/>
          </a:prstGeom>
          <a:pattFill prst="pct90">
            <a:fgClr>
              <a:schemeClr val="accent1"/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Представитель </a:t>
            </a:r>
            <a:r>
              <a:rPr lang="ru-RU" sz="1400" b="1" dirty="0"/>
              <a:t>нанимателя </a:t>
            </a:r>
            <a:endParaRPr lang="ru-RU" sz="1400" b="1" dirty="0" smtClean="0"/>
          </a:p>
          <a:p>
            <a:pPr algn="ctr"/>
            <a:r>
              <a:rPr lang="ru-RU" sz="1400" b="1" dirty="0" smtClean="0"/>
              <a:t>  обязан принять меры по предотвращению или урегулированию конфликта интересов </a:t>
            </a:r>
            <a:endParaRPr lang="ru-RU" sz="1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350462" y="2757301"/>
            <a:ext cx="13739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200" b="1" dirty="0">
              <a:solidFill>
                <a:srgbClr val="9966FF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21424" y="188640"/>
            <a:ext cx="8443064" cy="1261884"/>
          </a:xfrm>
          <a:prstGeom prst="rect">
            <a:avLst/>
          </a:prstGeom>
          <a:ln>
            <a:solidFill>
              <a:schemeClr val="tx1"/>
            </a:solidFill>
          </a:ln>
          <a:effectLst>
            <a:reflection endPos="0" dir="5400000" sy="-100000" algn="bl" rotWithShape="0"/>
          </a:effectLst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effectLst>
                  <a:reflection endPos="0" dir="5400000" sy="-90000" algn="bl" rotWithShape="0"/>
                </a:effectLst>
              </a:rPr>
              <a:t>                     </a:t>
            </a:r>
            <a:r>
              <a:rPr lang="ru-RU" sz="2000" b="1" dirty="0" smtClean="0">
                <a:effectLst>
                  <a:reflection endPos="0" dir="5400000" sy="-90000" algn="bl" rotWithShape="0"/>
                </a:effectLst>
              </a:rPr>
              <a:t>СХЕМА УРЕГУЛИРОВАНИЯ КОНФЛИКТА ИНТЕРЕСОВ  </a:t>
            </a:r>
          </a:p>
          <a:p>
            <a:pPr algn="ctr"/>
            <a:endParaRPr lang="ru-RU" sz="2800" b="1" dirty="0">
              <a:solidFill>
                <a:srgbClr val="C00000"/>
              </a:solidFill>
              <a:effectLst>
                <a:reflection endPos="0" dir="5400000" sy="-90000" algn="bl" rotWithShape="0"/>
              </a:effectLst>
            </a:endParaRPr>
          </a:p>
          <a:p>
            <a:pPr algn="ctr"/>
            <a:r>
              <a:rPr lang="ru-RU" sz="2800" b="1" dirty="0" err="1" smtClean="0">
                <a:solidFill>
                  <a:srgbClr val="C00000"/>
                </a:solidFill>
                <a:effectLst>
                  <a:reflection endPos="0" dir="5400000" sy="-90000" algn="bl" rotWithShape="0"/>
                </a:effectLst>
              </a:rPr>
              <a:t>еее</a:t>
            </a:r>
            <a:endParaRPr lang="ru-RU" sz="2800" b="1" dirty="0" smtClean="0">
              <a:solidFill>
                <a:srgbClr val="C00000"/>
              </a:solidFill>
              <a:effectLst>
                <a:reflection endPos="0" dir="5400000" sy="-90000" algn="bl" rotWithShape="0"/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757668" y="6250212"/>
            <a:ext cx="20303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200" b="1" dirty="0">
              <a:solidFill>
                <a:srgbClr val="008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319972" y="6334484"/>
            <a:ext cx="19818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200" b="1" dirty="0">
              <a:solidFill>
                <a:srgbClr val="008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81536" y="4088492"/>
            <a:ext cx="14517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200" b="1" dirty="0">
              <a:solidFill>
                <a:srgbClr val="A5002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81536" y="826413"/>
            <a:ext cx="2074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200" b="1" dirty="0">
              <a:solidFill>
                <a:srgbClr val="990033"/>
              </a:solidFill>
            </a:endParaRPr>
          </a:p>
          <a:p>
            <a:pPr algn="ctr"/>
            <a:endParaRPr lang="ru-RU" sz="1200" dirty="0">
              <a:hlinkClick r:id="rId3"/>
            </a:endParaRPr>
          </a:p>
        </p:txBody>
      </p:sp>
      <p:sp>
        <p:nvSpPr>
          <p:cNvPr id="1024" name="Прямоугольник 1023"/>
          <p:cNvSpPr/>
          <p:nvPr/>
        </p:nvSpPr>
        <p:spPr>
          <a:xfrm>
            <a:off x="5321998" y="1037201"/>
            <a:ext cx="114634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ru-RU" sz="1200" b="1" dirty="0">
              <a:solidFill>
                <a:srgbClr val="A50021"/>
              </a:solidFill>
            </a:endParaRPr>
          </a:p>
        </p:txBody>
      </p:sp>
      <p:sp>
        <p:nvSpPr>
          <p:cNvPr id="1028" name="TextBox 1027"/>
          <p:cNvSpPr txBox="1"/>
          <p:nvPr/>
        </p:nvSpPr>
        <p:spPr>
          <a:xfrm>
            <a:off x="6622898" y="725976"/>
            <a:ext cx="249141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A50021"/>
                </a:solidFill>
              </a:rPr>
              <a:t>  </a:t>
            </a:r>
            <a:endParaRPr lang="ru-RU" sz="1200" b="1" dirty="0" smtClean="0">
              <a:solidFill>
                <a:srgbClr val="A50021"/>
              </a:solidFill>
            </a:endParaRPr>
          </a:p>
          <a:p>
            <a:pPr algn="ctr"/>
            <a:endParaRPr lang="ru-RU" sz="1200" b="1" dirty="0" smtClean="0">
              <a:solidFill>
                <a:srgbClr val="A50021"/>
              </a:solidFill>
            </a:endParaRPr>
          </a:p>
          <a:p>
            <a:pPr algn="ctr"/>
            <a:r>
              <a:rPr lang="ru-RU" sz="1200" b="1" dirty="0" smtClean="0">
                <a:solidFill>
                  <a:srgbClr val="663300"/>
                </a:solidFill>
              </a:rPr>
              <a:t>                               </a:t>
            </a:r>
          </a:p>
          <a:p>
            <a:pPr algn="ctr"/>
            <a:r>
              <a:rPr lang="ru-RU" sz="1200" b="1" dirty="0" smtClean="0">
                <a:solidFill>
                  <a:srgbClr val="663300"/>
                </a:solidFill>
              </a:rPr>
              <a:t>                            </a:t>
            </a:r>
          </a:p>
          <a:p>
            <a:pPr algn="ctr"/>
            <a:r>
              <a:rPr lang="ru-RU" sz="1200" b="1" dirty="0">
                <a:solidFill>
                  <a:srgbClr val="A50021"/>
                </a:solidFill>
              </a:rPr>
              <a:t> </a:t>
            </a:r>
            <a:r>
              <a:rPr lang="ru-RU" sz="1200" b="1" dirty="0" smtClean="0">
                <a:solidFill>
                  <a:srgbClr val="A50021"/>
                </a:solidFill>
              </a:rPr>
              <a:t>                           </a:t>
            </a:r>
            <a:endParaRPr lang="en-US" sz="1200" b="1" dirty="0" smtClean="0">
              <a:solidFill>
                <a:srgbClr val="A50021"/>
              </a:solidFill>
            </a:endParaRPr>
          </a:p>
          <a:p>
            <a:pPr algn="ctr"/>
            <a:r>
              <a:rPr lang="en-US" sz="1200" b="1" dirty="0">
                <a:solidFill>
                  <a:srgbClr val="A50021"/>
                </a:solidFill>
              </a:rPr>
              <a:t> </a:t>
            </a:r>
            <a:r>
              <a:rPr lang="en-US" sz="1200" b="1" dirty="0" smtClean="0">
                <a:solidFill>
                  <a:srgbClr val="A50021"/>
                </a:solidFill>
              </a:rPr>
              <a:t>                           </a:t>
            </a:r>
            <a:endParaRPr lang="ru-RU" sz="1200" b="1" dirty="0" smtClean="0">
              <a:solidFill>
                <a:srgbClr val="663300"/>
              </a:solidFill>
            </a:endParaRPr>
          </a:p>
          <a:p>
            <a:pPr algn="ctr"/>
            <a:r>
              <a:rPr lang="ru-RU" sz="1200" b="1" dirty="0" smtClean="0">
                <a:solidFill>
                  <a:srgbClr val="663300"/>
                </a:solidFill>
              </a:rPr>
              <a:t>       </a:t>
            </a:r>
            <a:endParaRPr lang="ru-RU" sz="1200" b="1" dirty="0" smtClean="0">
              <a:solidFill>
                <a:srgbClr val="008000"/>
              </a:solidFill>
            </a:endParaRPr>
          </a:p>
        </p:txBody>
      </p:sp>
      <p:sp>
        <p:nvSpPr>
          <p:cNvPr id="1029" name="TextBox 1028"/>
          <p:cNvSpPr txBox="1"/>
          <p:nvPr/>
        </p:nvSpPr>
        <p:spPr>
          <a:xfrm>
            <a:off x="7108203" y="3935608"/>
            <a:ext cx="15208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200" b="1" dirty="0" smtClean="0"/>
          </a:p>
          <a:p>
            <a:pPr algn="ctr"/>
            <a:endParaRPr lang="ru-RU" sz="1200" b="1" dirty="0" smtClean="0">
              <a:solidFill>
                <a:srgbClr val="008000"/>
              </a:solidFill>
            </a:endParaRPr>
          </a:p>
          <a:p>
            <a:pPr algn="ctr"/>
            <a:endParaRPr lang="en-US" sz="1200" b="1" dirty="0">
              <a:solidFill>
                <a:srgbClr val="FF0000"/>
              </a:solidFill>
            </a:endParaRPr>
          </a:p>
          <a:p>
            <a:pPr algn="ctr"/>
            <a:r>
              <a:rPr lang="ru-RU" sz="1200" b="1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endParaRPr lang="ru-RU" sz="1200" b="1" dirty="0"/>
          </a:p>
        </p:txBody>
      </p:sp>
      <p:sp>
        <p:nvSpPr>
          <p:cNvPr id="1032" name="TextBox 1031"/>
          <p:cNvSpPr txBox="1"/>
          <p:nvPr/>
        </p:nvSpPr>
        <p:spPr>
          <a:xfrm>
            <a:off x="3923927" y="5236029"/>
            <a:ext cx="24482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200" b="1" dirty="0">
              <a:solidFill>
                <a:srgbClr val="0099FF"/>
              </a:solidFill>
            </a:endParaRPr>
          </a:p>
        </p:txBody>
      </p:sp>
      <p:sp>
        <p:nvSpPr>
          <p:cNvPr id="1036" name="TextBox 1035"/>
          <p:cNvSpPr txBox="1"/>
          <p:nvPr/>
        </p:nvSpPr>
        <p:spPr>
          <a:xfrm>
            <a:off x="7048971" y="4324392"/>
            <a:ext cx="18722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9999"/>
                </a:solidFill>
              </a:rPr>
              <a:t> </a:t>
            </a:r>
          </a:p>
          <a:p>
            <a:pPr algn="ctr"/>
            <a:r>
              <a:rPr lang="ru-RU" sz="1200" b="1" dirty="0">
                <a:solidFill>
                  <a:srgbClr val="FF0000"/>
                </a:solidFill>
              </a:rPr>
              <a:t> </a:t>
            </a:r>
            <a:r>
              <a:rPr lang="ru-RU" sz="1200" b="1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endParaRPr lang="ru-RU" sz="1200" b="1" dirty="0">
              <a:solidFill>
                <a:srgbClr val="FF0000"/>
              </a:solidFill>
            </a:endParaRPr>
          </a:p>
          <a:p>
            <a:pPr algn="ctr"/>
            <a:endParaRPr lang="ru-RU" sz="1200" b="1" dirty="0" smtClean="0">
              <a:solidFill>
                <a:srgbClr val="FF0000"/>
              </a:solidFill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3203141" y="5074702"/>
            <a:ext cx="3521277" cy="17832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В случае </a:t>
            </a:r>
            <a:r>
              <a:rPr lang="ru-RU" sz="1400" b="1" dirty="0" smtClean="0">
                <a:solidFill>
                  <a:schemeClr val="tx1"/>
                </a:solidFill>
              </a:rPr>
              <a:t>если конфликт интересов установлен, решение комиссии передается представителю нанимателя ГГС для решения вопроса о применении к гражданскому служащему мер ответственности                           </a:t>
            </a:r>
            <a:r>
              <a:rPr lang="en-US" sz="1400" b="1" dirty="0" smtClean="0">
                <a:solidFill>
                  <a:schemeClr val="tx1"/>
                </a:solidFill>
              </a:rPr>
              <a:t> 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6804248" y="4797152"/>
            <a:ext cx="2339753" cy="206084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В случае </a:t>
            </a:r>
            <a:r>
              <a:rPr lang="ru-RU" sz="1050" b="1" dirty="0" smtClean="0">
                <a:solidFill>
                  <a:schemeClr val="tx1"/>
                </a:solidFill>
              </a:rPr>
              <a:t>если административное правонарушение или преступление, информация передается в органы Прокуратуры и (или) правоохранительные органы в 3-дневный срок со дня заседания комиссии, а при необходимости – немедленно </a:t>
            </a:r>
            <a:endParaRPr lang="ru-RU" sz="1050" b="1" dirty="0">
              <a:solidFill>
                <a:schemeClr val="tx1"/>
              </a:solidFill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2258487" y="826413"/>
            <a:ext cx="4513342" cy="215550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b="1" dirty="0" smtClean="0"/>
              <a:t>   </a:t>
            </a:r>
          </a:p>
          <a:p>
            <a:pPr algn="ctr"/>
            <a:endParaRPr lang="ru-RU" sz="1600" b="1" dirty="0" smtClean="0">
              <a:solidFill>
                <a:schemeClr val="tx1"/>
              </a:solidFill>
            </a:endParaRPr>
          </a:p>
          <a:p>
            <a:pPr algn="ctr"/>
            <a:endParaRPr lang="ru-RU" b="1" dirty="0" smtClean="0">
              <a:solidFill>
                <a:schemeClr val="tx1"/>
              </a:solidFill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Направление Гражданским служащим УВЕДОМЛЕНИЯ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о возникновении личной заинтересованности при исполнении должностных</a:t>
            </a:r>
          </a:p>
          <a:p>
            <a:pPr algn="ctr"/>
            <a:r>
              <a:rPr lang="ru-RU" b="1" dirty="0">
                <a:solidFill>
                  <a:schemeClr val="tx1"/>
                </a:solidFill>
              </a:rPr>
              <a:t>  обязанностей, которая приводит или может привести к конфликту интересов</a:t>
            </a:r>
          </a:p>
          <a:p>
            <a:pPr algn="ctr"/>
            <a:r>
              <a:rPr lang="ru-RU" sz="2400" b="1" dirty="0"/>
              <a:t>     </a:t>
            </a:r>
          </a:p>
          <a:p>
            <a:pPr algn="ctr"/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33936" y="4240892"/>
            <a:ext cx="14517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200" b="1" dirty="0">
              <a:solidFill>
                <a:srgbClr val="A50021"/>
              </a:solidFill>
            </a:endParaRPr>
          </a:p>
        </p:txBody>
      </p:sp>
      <p:sp>
        <p:nvSpPr>
          <p:cNvPr id="38" name="5-конечная звезда 37"/>
          <p:cNvSpPr/>
          <p:nvPr/>
        </p:nvSpPr>
        <p:spPr>
          <a:xfrm>
            <a:off x="5580112" y="1595322"/>
            <a:ext cx="3782182" cy="297548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КОМИССИЯ</a:t>
            </a: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0" y="21155"/>
            <a:ext cx="2085687" cy="26265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 smtClean="0"/>
          </a:p>
          <a:p>
            <a:pPr algn="ctr"/>
            <a:endParaRPr lang="ru-RU" sz="1050" dirty="0"/>
          </a:p>
          <a:p>
            <a:pPr algn="ctr"/>
            <a:r>
              <a:rPr lang="ru-RU" sz="1100" b="1" dirty="0" smtClean="0">
                <a:solidFill>
                  <a:schemeClr val="tx1"/>
                </a:solidFill>
              </a:rPr>
              <a:t>Изменить должностное</a:t>
            </a:r>
          </a:p>
          <a:p>
            <a:pPr algn="ctr"/>
            <a:r>
              <a:rPr lang="ru-RU" sz="1100" b="1" dirty="0" smtClean="0">
                <a:solidFill>
                  <a:schemeClr val="tx1"/>
                </a:solidFill>
              </a:rPr>
              <a:t>или служебное</a:t>
            </a:r>
          </a:p>
          <a:p>
            <a:pPr algn="ctr"/>
            <a:r>
              <a:rPr lang="ru-RU" sz="1100" b="1" dirty="0" smtClean="0">
                <a:solidFill>
                  <a:schemeClr val="tx1"/>
                </a:solidFill>
              </a:rPr>
              <a:t>положение гражданского служащего (исключение соответствующих функций из должностных (служебных) обязанностей гражданского служащего, или отстранение его от замещаемой должности)</a:t>
            </a:r>
          </a:p>
          <a:p>
            <a:pPr algn="ctr"/>
            <a:endParaRPr lang="ru-RU" sz="800" dirty="0"/>
          </a:p>
          <a:p>
            <a:pPr algn="ctr"/>
            <a:endParaRPr lang="ru-RU" sz="800" dirty="0" smtClean="0"/>
          </a:p>
          <a:p>
            <a:pPr algn="ctr"/>
            <a:endParaRPr lang="ru-RU" sz="800" dirty="0"/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30481" y="5155388"/>
            <a:ext cx="2902135" cy="17026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</a:rPr>
              <a:t>Направить представление о возникновении у гражданского служащего конфликта интересов или о возможности его возникновения в КОМИССИЮ по соблюдению требований к служебному поведению гражданских служащих и урегулированию конфликтов интересов </a:t>
            </a:r>
            <a:endParaRPr lang="ru-RU" sz="1100" b="1" dirty="0">
              <a:solidFill>
                <a:schemeClr val="tx1"/>
              </a:solidFill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3203142" y="3071077"/>
            <a:ext cx="484632" cy="574416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 flipV="1">
            <a:off x="699345" y="2692260"/>
            <a:ext cx="484632" cy="908653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1291280" y="4459162"/>
            <a:ext cx="484632" cy="602554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 rot="20469673">
            <a:off x="2678089" y="4243625"/>
            <a:ext cx="3864965" cy="412078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 rot="3697898">
            <a:off x="5581633" y="4276259"/>
            <a:ext cx="412146" cy="946086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низ 22"/>
          <p:cNvSpPr/>
          <p:nvPr/>
        </p:nvSpPr>
        <p:spPr>
          <a:xfrm>
            <a:off x="7279108" y="4041612"/>
            <a:ext cx="412448" cy="660629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6314629" y="664432"/>
            <a:ext cx="2799682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Признает, что при исполнении должностных обязанностей ГГС конфликт интересов отсутствует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3" name="Стрелка вниз 2"/>
          <p:cNvSpPr/>
          <p:nvPr/>
        </p:nvSpPr>
        <p:spPr>
          <a:xfrm rot="12639123">
            <a:off x="8030597" y="1610305"/>
            <a:ext cx="484632" cy="1084027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8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ерлин">
  <a:themeElements>
    <a:clrScheme name="Берлин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Берлин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ерли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Берлин</Template>
  <TotalTime>7167</TotalTime>
  <Words>554</Words>
  <Application>Microsoft Office PowerPoint</Application>
  <PresentationFormat>Экран (4:3)</PresentationFormat>
  <Paragraphs>192</Paragraphs>
  <Slides>12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Берлин</vt:lpstr>
      <vt:lpstr>Презентация PowerPoint</vt:lpstr>
      <vt:lpstr>Презентация PowerPoint</vt:lpstr>
      <vt:lpstr>Презентация PowerPoint</vt:lpstr>
      <vt:lpstr> в Департаменте управления имуществом  Ивановской области  </vt:lpstr>
      <vt:lpstr>КОНФЛИКТ ИНТЕРЕСОВ  ЭТО…  </vt:lpstr>
      <vt:lpstr>Презентация PowerPoint</vt:lpstr>
      <vt:lpstr> П О Р Я Д О К</vt:lpstr>
      <vt:lpstr>  </vt:lpstr>
      <vt:lpstr>Презентация PowerPoint</vt:lpstr>
      <vt:lpstr>Ц Е Л Ь </vt:lpstr>
      <vt:lpstr>Презентация PowerPoint</vt:lpstr>
      <vt:lpstr>         ОТВЕТСТВЕННОСТЬ (п. 6 ст. 11 Федерального закона от 25.12.2008 № 273-ФЗ «О противодействии коррупции»)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юрий</dc:creator>
  <cp:lastModifiedBy>Жукова</cp:lastModifiedBy>
  <cp:revision>1185</cp:revision>
  <cp:lastPrinted>2017-05-02T08:50:05Z</cp:lastPrinted>
  <dcterms:created xsi:type="dcterms:W3CDTF">2017-02-18T14:10:58Z</dcterms:created>
  <dcterms:modified xsi:type="dcterms:W3CDTF">2019-08-08T11:41:03Z</dcterms:modified>
</cp:coreProperties>
</file>