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413" r:id="rId1"/>
  </p:sldMasterIdLst>
  <p:notesMasterIdLst>
    <p:notesMasterId r:id="rId14"/>
  </p:notesMasterIdLst>
  <p:sldIdLst>
    <p:sldId id="299" r:id="rId2"/>
    <p:sldId id="275" r:id="rId3"/>
    <p:sldId id="296" r:id="rId4"/>
    <p:sldId id="321" r:id="rId5"/>
    <p:sldId id="349" r:id="rId6"/>
    <p:sldId id="369" r:id="rId7"/>
    <p:sldId id="327" r:id="rId8"/>
    <p:sldId id="341" r:id="rId9"/>
    <p:sldId id="302" r:id="rId10"/>
    <p:sldId id="351" r:id="rId11"/>
    <p:sldId id="368" r:id="rId12"/>
    <p:sldId id="340" r:id="rId13"/>
  </p:sldIdLst>
  <p:sldSz cx="9144000" cy="6858000" type="screen4x3"/>
  <p:notesSz cx="6645275" cy="977582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8000"/>
    <a:srgbClr val="000099"/>
    <a:srgbClr val="A50021"/>
    <a:srgbClr val="0000FF"/>
    <a:srgbClr val="009999"/>
    <a:srgbClr val="CC6600"/>
    <a:srgbClr val="666633"/>
    <a:srgbClr val="6633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5552" autoAdjust="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9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79619" cy="488791"/>
          </a:xfrm>
          <a:prstGeom prst="rect">
            <a:avLst/>
          </a:prstGeom>
        </p:spPr>
        <p:txBody>
          <a:bodyPr vert="horz" lIns="89752" tIns="44876" rIns="89752" bIns="4487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4121" y="0"/>
            <a:ext cx="2879619" cy="488791"/>
          </a:xfrm>
          <a:prstGeom prst="rect">
            <a:avLst/>
          </a:prstGeom>
        </p:spPr>
        <p:txBody>
          <a:bodyPr vert="horz" lIns="89752" tIns="44876" rIns="89752" bIns="44876" rtlCol="0"/>
          <a:lstStyle>
            <a:lvl1pPr algn="r">
              <a:defRPr sz="1200"/>
            </a:lvl1pPr>
          </a:lstStyle>
          <a:p>
            <a:fld id="{777585CD-0B23-48ED-875A-3C5906AB5A97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52" tIns="44876" rIns="89752" bIns="4487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528" y="4643519"/>
            <a:ext cx="5316220" cy="4399121"/>
          </a:xfrm>
          <a:prstGeom prst="rect">
            <a:avLst/>
          </a:prstGeom>
        </p:spPr>
        <p:txBody>
          <a:bodyPr vert="horz" lIns="89752" tIns="44876" rIns="89752" bIns="4487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285339"/>
            <a:ext cx="2879619" cy="488791"/>
          </a:xfrm>
          <a:prstGeom prst="rect">
            <a:avLst/>
          </a:prstGeom>
        </p:spPr>
        <p:txBody>
          <a:bodyPr vert="horz" lIns="89752" tIns="44876" rIns="89752" bIns="4487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4121" y="9285339"/>
            <a:ext cx="2879619" cy="488791"/>
          </a:xfrm>
          <a:prstGeom prst="rect">
            <a:avLst/>
          </a:prstGeom>
        </p:spPr>
        <p:txBody>
          <a:bodyPr vert="horz" lIns="89752" tIns="44876" rIns="89752" bIns="44876" rtlCol="0" anchor="b"/>
          <a:lstStyle>
            <a:lvl1pPr algn="r">
              <a:defRPr sz="1200"/>
            </a:lvl1pPr>
          </a:lstStyle>
          <a:p>
            <a:fld id="{09C661B0-9D0E-433A-B49F-A6E95087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623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661B0-9D0E-433A-B49F-A6E95087161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661B0-9D0E-433A-B49F-A6E95087161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266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661B0-9D0E-433A-B49F-A6E95087161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8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48EB8AA1-75BF-481D-BDE6-A3A380041D54}" type="datetime1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14879-9A13-4E52-B86E-EB1CC5A6DEB4}" type="datetime1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8025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14879-9A13-4E52-B86E-EB1CC5A6DEB4}" type="datetime1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1382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14879-9A13-4E52-B86E-EB1CC5A6DEB4}" type="datetime1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5265960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14879-9A13-4E52-B86E-EB1CC5A6DEB4}" type="datetime1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65667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14879-9A13-4E52-B86E-EB1CC5A6DEB4}" type="datetime1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9490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14879-9A13-4E52-B86E-EB1CC5A6DEB4}" type="datetime1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35234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4696-48AC-47EB-9F10-5864FE39C1F2}" type="datetime1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02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F86AB4C3-E086-444F-84E8-35338EE59353}" type="datetime1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9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763E7-8A6C-474A-8D6C-9CE877F2A316}" type="datetime1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7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D883810-B086-4484-9043-6B1839D0F864}" type="datetime1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4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394D-B960-4F00-94D8-F6A6778A0036}" type="datetime1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6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5B1F-DF81-46E3-88C3-2ABE53A15588}" type="datetime1">
              <a:rPr lang="en-US" smtClean="0"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4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DDBF-652D-4629-A48A-CE3C0372CD7C}" type="datetime1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0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C59E-1609-4A70-814E-3F860A6F29E5}" type="datetime1">
              <a:rPr lang="en-US" smtClean="0"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1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9C5-B7AE-4432-9050-2BAAFE0CC6CB}" type="datetime1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2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2D3A-C0D8-43C8-A1A3-FBACEE088199}" type="datetime1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14879-9A13-4E52-B86E-EB1CC5A6DEB4}" type="datetime1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Департамент финансов Ивановской области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84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4" r:id="rId1"/>
    <p:sldLayoutId id="2147484415" r:id="rId2"/>
    <p:sldLayoutId id="2147484416" r:id="rId3"/>
    <p:sldLayoutId id="2147484417" r:id="rId4"/>
    <p:sldLayoutId id="2147484418" r:id="rId5"/>
    <p:sldLayoutId id="2147484419" r:id="rId6"/>
    <p:sldLayoutId id="2147484420" r:id="rId7"/>
    <p:sldLayoutId id="2147484421" r:id="rId8"/>
    <p:sldLayoutId id="2147484422" r:id="rId9"/>
    <p:sldLayoutId id="2147484423" r:id="rId10"/>
    <p:sldLayoutId id="2147484424" r:id="rId11"/>
    <p:sldLayoutId id="2147484425" r:id="rId12"/>
    <p:sldLayoutId id="2147484426" r:id="rId13"/>
    <p:sldLayoutId id="2147484427" r:id="rId14"/>
    <p:sldLayoutId id="2147484428" r:id="rId15"/>
    <p:sldLayoutId id="2147484429" r:id="rId16"/>
    <p:sldLayoutId id="2147484430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07FC9D2E61C9884B6832B0C393EFA3A414D1FAE40FDDF8FFBFF145C27024FF97B9E7A0FFC6r3RF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F71020102B405D91B8B662DC429781C1D5EA3238C20DFFCEBA8BC3A01ECAA6FB7ED01C88FA5G2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535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ctr">
              <a:lnSpc>
                <a:spcPct val="107000"/>
              </a:lnSpc>
            </a:pPr>
            <a:r>
              <a:rPr lang="ru-RU" sz="4800" b="1" dirty="0" smtClean="0">
                <a:latin typeface="Times New Roman"/>
                <a:ea typeface="Calibri"/>
                <a:cs typeface="Times New Roman"/>
              </a:rPr>
              <a:t>С Е М И Н А Р   </a:t>
            </a:r>
          </a:p>
          <a:p>
            <a:pPr lvl="0" indent="342900" algn="ctr">
              <a:lnSpc>
                <a:spcPct val="107000"/>
              </a:lnSpc>
            </a:pPr>
            <a:endParaRPr lang="ru-RU" sz="36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 indent="342900" algn="ctr">
              <a:lnSpc>
                <a:spcPct val="107000"/>
              </a:lnSpc>
            </a:pPr>
            <a:endParaRPr lang="ru-RU" sz="36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 indent="342900" algn="ctr">
              <a:lnSpc>
                <a:spcPct val="107000"/>
              </a:lnSpc>
            </a:pPr>
            <a:endParaRPr lang="ru-RU" sz="36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 indent="342900" algn="ctr">
              <a:lnSpc>
                <a:spcPct val="107000"/>
              </a:lnSpc>
            </a:pPr>
            <a:endParaRPr lang="ru-RU" sz="36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 indent="342900" algn="ctr">
              <a:lnSpc>
                <a:spcPct val="107000"/>
              </a:lnSpc>
            </a:pPr>
            <a:endParaRPr lang="ru-RU" sz="36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 indent="342900" algn="ctr">
              <a:lnSpc>
                <a:spcPct val="107000"/>
              </a:lnSpc>
            </a:pPr>
            <a:endParaRPr lang="ru-RU" sz="28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342900" algn="ctr">
              <a:lnSpc>
                <a:spcPct val="107000"/>
              </a:lnSpc>
            </a:pPr>
            <a:endParaRPr lang="ru-RU" sz="40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342900" algn="ctr">
              <a:lnSpc>
                <a:spcPct val="107000"/>
              </a:lnSpc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42900" algn="ctr">
              <a:lnSpc>
                <a:spcPct val="107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ИНТЕРЕСОВ </a:t>
            </a:r>
          </a:p>
          <a:p>
            <a:pPr lvl="0" indent="342900" algn="ctr">
              <a:lnSpc>
                <a:spcPct val="107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гражданской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 </a:t>
            </a:r>
            <a:endParaRPr lang="ru-RU" sz="40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342900" algn="ctr">
              <a:lnSpc>
                <a:spcPct val="107000"/>
              </a:lnSpc>
            </a:pP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342900" algn="ctr">
              <a:lnSpc>
                <a:spcPct val="107000"/>
              </a:lnSpc>
            </a:pP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3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4608512"/>
          </a:xfrm>
        </p:spPr>
      </p:pic>
    </p:spTree>
    <p:extLst>
      <p:ext uri="{BB962C8B-B14F-4D97-AF65-F5344CB8AC3E}">
        <p14:creationId xmlns:p14="http://schemas.microsoft.com/office/powerpoint/2010/main" val="29660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7513638" cy="1368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Ц Е Л Ь</a:t>
            </a:r>
            <a:br>
              <a:rPr lang="ru-RU" sz="5400" b="1" dirty="0" smtClean="0"/>
            </a:b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989138"/>
            <a:ext cx="9144000" cy="48688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/>
          </a:p>
          <a:p>
            <a:pPr marL="0" indent="0" algn="ctr">
              <a:buNone/>
            </a:pPr>
            <a:r>
              <a:rPr lang="ru-RU" sz="3200" b="1" dirty="0" smtClean="0"/>
              <a:t>в основе организации работы комиссии по урегулированию конфликта интересов лежит </a:t>
            </a:r>
            <a:r>
              <a:rPr lang="ru-RU" sz="3200" b="1" u="sng" dirty="0" smtClean="0"/>
              <a:t>обеспечение исполнения</a:t>
            </a:r>
            <a:r>
              <a:rPr lang="ru-RU" sz="3200" b="1" dirty="0" smtClean="0"/>
              <a:t> гражданским служащим </a:t>
            </a:r>
            <a:r>
              <a:rPr lang="ru-RU" sz="3200" b="1" u="sng" dirty="0" smtClean="0"/>
              <a:t>обязанностей</a:t>
            </a:r>
            <a:r>
              <a:rPr lang="ru-RU" sz="3200" b="1" dirty="0" smtClean="0"/>
              <a:t>, предусмотренных статьей 11 Федерального закона от 25.12.2008</a:t>
            </a:r>
            <a:r>
              <a:rPr lang="en-US" sz="3200" b="1" dirty="0" smtClean="0"/>
              <a:t> </a:t>
            </a:r>
            <a:r>
              <a:rPr lang="ru-RU" sz="3200" b="1" dirty="0" smtClean="0"/>
              <a:t>№ 273-ФЗ                             «О противодействии коррупции»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6033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72040"/>
            <a:ext cx="9131198" cy="548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З А Д А Ч И КОМИССИИ</a:t>
            </a:r>
          </a:p>
          <a:p>
            <a:r>
              <a:rPr lang="ru-RU" sz="1050" b="1" dirty="0"/>
              <a:t/>
            </a:r>
            <a:br>
              <a:rPr lang="ru-RU" sz="1050" b="1" dirty="0"/>
            </a:br>
            <a:r>
              <a:rPr lang="ru-RU" sz="2000" b="1" dirty="0"/>
              <a:t>	</a:t>
            </a:r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	ОБЕСПЕЧЕНИЕ </a:t>
            </a:r>
            <a:r>
              <a:rPr lang="ru-RU" b="1" dirty="0" smtClean="0"/>
              <a:t>соблюдения </a:t>
            </a:r>
            <a:r>
              <a:rPr lang="ru-RU" b="1" dirty="0"/>
              <a:t>гражданскими служащими </a:t>
            </a:r>
            <a:endParaRPr lang="ru-RU" b="1" dirty="0" smtClean="0"/>
          </a:p>
          <a:p>
            <a:r>
              <a:rPr lang="ru-RU" b="1" dirty="0" smtClean="0"/>
              <a:t>требований к </a:t>
            </a:r>
            <a:r>
              <a:rPr lang="ru-RU" b="1" dirty="0"/>
              <a:t>служебному поведению, ограничений и запретов</a:t>
            </a:r>
            <a:r>
              <a:rPr lang="ru-RU" b="1" dirty="0" smtClean="0"/>
              <a:t>,</a:t>
            </a:r>
          </a:p>
          <a:p>
            <a:r>
              <a:rPr lang="ru-RU" b="1" dirty="0" smtClean="0"/>
              <a:t>требований </a:t>
            </a:r>
            <a:r>
              <a:rPr lang="ru-RU" b="1" dirty="0"/>
              <a:t>о </a:t>
            </a:r>
            <a:r>
              <a:rPr lang="ru-RU" b="1" dirty="0" smtClean="0"/>
              <a:t>предотвращении </a:t>
            </a:r>
            <a:r>
              <a:rPr lang="ru-RU" b="1" dirty="0"/>
              <a:t>или об урегулировании </a:t>
            </a:r>
            <a:r>
              <a:rPr lang="ru-RU" b="1" dirty="0" smtClean="0"/>
              <a:t>конфликта</a:t>
            </a:r>
          </a:p>
          <a:p>
            <a:r>
              <a:rPr lang="ru-RU" b="1" dirty="0" smtClean="0"/>
              <a:t>интересов, исполнения </a:t>
            </a:r>
            <a:r>
              <a:rPr lang="ru-RU" b="1" dirty="0"/>
              <a:t>ими обязанностей, установленных </a:t>
            </a:r>
            <a:endParaRPr lang="ru-RU" b="1" dirty="0" smtClean="0"/>
          </a:p>
          <a:p>
            <a:r>
              <a:rPr lang="ru-RU" b="1" dirty="0" smtClean="0"/>
              <a:t>федеральными законами.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/>
              <a:t>	</a:t>
            </a:r>
            <a:r>
              <a:rPr lang="ru-RU" sz="2000" b="1" dirty="0" smtClean="0"/>
              <a:t>ОСУЩЕСТВЛЕНИЕ</a:t>
            </a:r>
            <a:r>
              <a:rPr lang="ru-RU" b="1" dirty="0" smtClean="0"/>
              <a:t> мер </a:t>
            </a:r>
            <a:r>
              <a:rPr lang="ru-RU" b="1" dirty="0"/>
              <a:t>по предупреждению </a:t>
            </a:r>
            <a:r>
              <a:rPr lang="ru-RU" b="1" dirty="0" smtClean="0"/>
              <a:t>коррупции в органе исполнительной власти</a:t>
            </a:r>
            <a:r>
              <a:rPr lang="en-US" b="1" dirty="0" smtClean="0"/>
              <a:t>.</a:t>
            </a:r>
          </a:p>
          <a:p>
            <a:endParaRPr lang="en-US" sz="24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69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5573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ОТВЕТСТВЕННОСТЬ (п</a:t>
            </a:r>
            <a:r>
              <a:rPr lang="ru-RU" sz="2700" b="1" dirty="0"/>
              <a:t>. 6 ст. 11 Федерального закона от 25.12.2008 № 273-ФЗ «О противодействии коррупции</a:t>
            </a:r>
            <a:r>
              <a:rPr lang="ru-RU" sz="2700" b="1" dirty="0" smtClean="0"/>
              <a:t>»)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852936"/>
            <a:ext cx="9144000" cy="20939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9600" b="1" dirty="0" smtClean="0"/>
              <a:t>непринятие </a:t>
            </a:r>
            <a:r>
              <a:rPr lang="ru-RU" sz="9600" b="1" dirty="0"/>
              <a:t>лицом</a:t>
            </a:r>
            <a:r>
              <a:rPr lang="ru-RU" sz="9600" b="1" dirty="0" smtClean="0"/>
              <a:t>, являющимся стороной конфликта интересов, мер по предотвращению или его урегулированию является правонарушением, влекущим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9600" b="1" dirty="0"/>
          </a:p>
          <a:p>
            <a:pPr marL="0" indent="0" algn="ctr">
              <a:spcBef>
                <a:spcPts val="0"/>
              </a:spcBef>
              <a:buNone/>
            </a:pPr>
            <a:endParaRPr lang="ru-RU" sz="192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19200" b="1" dirty="0" smtClean="0"/>
              <a:t>увольнение</a:t>
            </a:r>
            <a:r>
              <a:rPr lang="ru-RU" sz="12800" b="1" dirty="0" smtClean="0"/>
              <a:t> </a:t>
            </a:r>
          </a:p>
          <a:p>
            <a:pPr marL="0" indent="0">
              <a:buNone/>
            </a:pPr>
            <a:endParaRPr lang="ru-RU" sz="5600" u="sng" dirty="0">
              <a:hlinkClick r:id="rId2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18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Федеральное законодательство</a:t>
            </a:r>
            <a:endParaRPr lang="ru-RU" sz="3600" b="1" dirty="0"/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282384" cy="9102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ч.2 ст.11 Федерального закона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25.12.2008 №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273-ФЗ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коррупции»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п.12 ч.1 ст.15 Федерального закона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27.07.2004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79-ФЗ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службе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07000"/>
              </a:lnSpc>
              <a:spcAft>
                <a:spcPts val="0"/>
              </a:spcAft>
              <a:buFont typeface="Arial" pitchFamily="34" charset="0"/>
              <a:buChar char="•"/>
            </a:pPr>
            <a:endParaRPr lang="ru-RU" sz="16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07000"/>
              </a:lnSpc>
              <a:spcAft>
                <a:spcPts val="0"/>
              </a:spcAft>
              <a:buFont typeface="Arial" pitchFamily="34" charset="0"/>
              <a:buChar char="•"/>
            </a:pPr>
            <a:endParaRPr lang="ru-RU" sz="105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8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7848872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/>
              </a:rPr>
              <a:t> 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8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 Ивановской области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ru-RU" b="1" dirty="0" smtClean="0">
                <a:latin typeface="Times New Roman"/>
              </a:rPr>
              <a:t>	</a:t>
            </a:r>
          </a:p>
          <a:p>
            <a:pPr lvl="0" algn="ctr">
              <a:lnSpc>
                <a:spcPct val="107000"/>
              </a:lnSpc>
            </a:pPr>
            <a:r>
              <a:rPr lang="ru-RU" b="1" dirty="0">
                <a:latin typeface="Times New Roman"/>
              </a:rPr>
              <a:t>	</a:t>
            </a:r>
            <a:endParaRPr lang="ru-RU" b="1" dirty="0" smtClean="0"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endParaRPr lang="ru-RU" b="1" dirty="0" smtClean="0"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r>
              <a:rPr lang="ru-RU" sz="4000" b="1" dirty="0" smtClean="0">
                <a:latin typeface="Times New Roman"/>
              </a:rPr>
              <a:t>Закон</a:t>
            </a:r>
            <a:r>
              <a:rPr lang="ru-RU" sz="3200" b="1" dirty="0" smtClean="0">
                <a:latin typeface="Times New Roman"/>
              </a:rPr>
              <a:t> Ивановской области </a:t>
            </a:r>
            <a:r>
              <a:rPr lang="ru-RU" sz="2800" b="1" dirty="0" smtClean="0">
                <a:latin typeface="Times New Roman"/>
              </a:rPr>
              <a:t>от 18.06.2009 № 61-ОЗ </a:t>
            </a: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latin typeface="Times New Roman"/>
              </a:rPr>
              <a:t>«О противодействии коррупции </a:t>
            </a: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latin typeface="Times New Roman"/>
              </a:rPr>
              <a:t>в Ивановской области» </a:t>
            </a:r>
          </a:p>
          <a:p>
            <a:pPr lvl="0" algn="ctr">
              <a:lnSpc>
                <a:spcPct val="107000"/>
              </a:lnSpc>
            </a:pPr>
            <a:endParaRPr lang="ru-RU" sz="2800" b="1" dirty="0"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r>
              <a:rPr lang="ru-RU" sz="3600" b="1" dirty="0" smtClean="0">
                <a:latin typeface="Times New Roman"/>
              </a:rPr>
              <a:t>	Указ</a:t>
            </a:r>
            <a:r>
              <a:rPr lang="ru-RU" sz="3200" b="1" dirty="0" smtClean="0">
                <a:latin typeface="Times New Roman"/>
              </a:rPr>
              <a:t> </a:t>
            </a:r>
            <a:r>
              <a:rPr lang="ru-RU" sz="3200" b="1" dirty="0">
                <a:latin typeface="Times New Roman"/>
              </a:rPr>
              <a:t>Губернатора </a:t>
            </a:r>
            <a:r>
              <a:rPr lang="ru-RU" sz="2800" b="1" dirty="0">
                <a:latin typeface="Times New Roman"/>
              </a:rPr>
              <a:t>Ивановской области </a:t>
            </a:r>
            <a:endParaRPr lang="ru-RU" sz="2800" b="1" dirty="0" smtClean="0"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latin typeface="Times New Roman"/>
              </a:rPr>
              <a:t>от </a:t>
            </a:r>
            <a:r>
              <a:rPr lang="ru-RU" sz="2800" b="1" dirty="0">
                <a:latin typeface="Times New Roman"/>
              </a:rPr>
              <a:t>21.09.2010 № 122-уг </a:t>
            </a:r>
            <a:r>
              <a:rPr lang="ru-RU" sz="2800" b="1" dirty="0" smtClean="0">
                <a:latin typeface="Times New Roman"/>
              </a:rPr>
              <a:t>«</a:t>
            </a:r>
            <a:r>
              <a:rPr lang="ru-RU" sz="2800" b="1" dirty="0">
                <a:latin typeface="Times New Roman"/>
              </a:rPr>
              <a:t>О мерах по реализации отдельных положений Федерального закона </a:t>
            </a:r>
            <a:endParaRPr lang="ru-RU" sz="2800" b="1" dirty="0" smtClean="0"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latin typeface="Times New Roman"/>
              </a:rPr>
              <a:t>от </a:t>
            </a:r>
            <a:r>
              <a:rPr lang="ru-RU" sz="2800" b="1" dirty="0">
                <a:latin typeface="Times New Roman"/>
              </a:rPr>
              <a:t>25.12.2008 </a:t>
            </a:r>
            <a:r>
              <a:rPr lang="ru-RU" sz="2800" b="1" dirty="0" smtClean="0">
                <a:latin typeface="Times New Roman"/>
              </a:rPr>
              <a:t>№ 273-ФЗ </a:t>
            </a: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latin typeface="Times New Roman"/>
              </a:rPr>
              <a:t>«</a:t>
            </a:r>
            <a:r>
              <a:rPr lang="ru-RU" sz="2800" b="1" dirty="0">
                <a:latin typeface="Times New Roman"/>
              </a:rPr>
              <a:t>О противодействии коррупции» </a:t>
            </a:r>
            <a:endParaRPr lang="ru-RU" sz="2800" b="1" dirty="0" smtClean="0"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endParaRPr lang="ru-RU" sz="2000" b="1" dirty="0" smtClean="0">
              <a:latin typeface="Times New Roman"/>
            </a:endParaRPr>
          </a:p>
          <a:p>
            <a:pPr marL="285750" lvl="0" indent="-285750" algn="ctr">
              <a:lnSpc>
                <a:spcPct val="107000"/>
              </a:lnSpc>
              <a:buFontTx/>
              <a:buChar char="-"/>
            </a:pPr>
            <a:endParaRPr lang="ru-RU" sz="2000" b="1" dirty="0" smtClean="0">
              <a:solidFill>
                <a:srgbClr val="FF0000"/>
              </a:solidFill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latin typeface="Times New Roman"/>
              </a:rPr>
              <a:t>	</a:t>
            </a:r>
            <a:endParaRPr lang="ru-RU" sz="2400" b="1" dirty="0" smtClean="0">
              <a:latin typeface="Times New Roman"/>
            </a:endParaRPr>
          </a:p>
          <a:p>
            <a:pPr lvl="0" algn="ctr">
              <a:lnSpc>
                <a:spcPct val="107000"/>
              </a:lnSpc>
            </a:pPr>
            <a:endParaRPr lang="ru-RU" sz="2400" b="1" dirty="0" smtClean="0">
              <a:latin typeface="Times New Roman"/>
            </a:endParaRPr>
          </a:p>
          <a:p>
            <a:pPr marL="285750" lvl="0" indent="-285750" algn="just">
              <a:lnSpc>
                <a:spcPct val="107000"/>
              </a:lnSpc>
              <a:buFont typeface="Arial" pitchFamily="34" charset="0"/>
              <a:buChar char="•"/>
            </a:pPr>
            <a:endParaRPr lang="ru-RU" sz="2000" b="1" dirty="0">
              <a:solidFill>
                <a:srgbClr val="675D59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684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3778" y="-99392"/>
            <a:ext cx="7922598" cy="1655440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7000"/>
              </a:lnSpc>
            </a:pPr>
            <a:r>
              <a:rPr lang="ru-RU" b="1" i="1" u="sng" dirty="0" smtClean="0">
                <a:solidFill>
                  <a:srgbClr val="0000CC"/>
                </a:solidFill>
                <a:latin typeface="Times New Roman"/>
              </a:rPr>
              <a:t/>
            </a:r>
            <a:br>
              <a:rPr lang="ru-RU" b="1" i="1" u="sng" dirty="0" smtClean="0">
                <a:solidFill>
                  <a:srgbClr val="0000CC"/>
                </a:solidFill>
                <a:latin typeface="Times New Roman"/>
              </a:rPr>
            </a:br>
            <a:r>
              <a:rPr lang="ru-RU" b="1" dirty="0" smtClean="0">
                <a:latin typeface="Times New Roman"/>
              </a:rPr>
              <a:t>в Департаменте управления имуществом </a:t>
            </a:r>
            <a:r>
              <a:rPr lang="ru-RU" b="1" dirty="0">
                <a:latin typeface="Times New Roman"/>
              </a:rPr>
              <a:t/>
            </a:r>
            <a:br>
              <a:rPr lang="ru-RU" b="1" dirty="0">
                <a:latin typeface="Times New Roman"/>
              </a:rPr>
            </a:br>
            <a:r>
              <a:rPr lang="ru-RU" b="1" dirty="0">
                <a:latin typeface="Times New Roman"/>
              </a:rPr>
              <a:t>Ивановской области </a:t>
            </a:r>
            <a:br>
              <a:rPr lang="ru-RU" b="1" dirty="0">
                <a:latin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управления имуществом Ивановской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30.05.2017 № 73-к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сообщения государственными гражданскими служащими Ивановской области, замещающими должности государственной гражданской службы Ивановской области в Департаменте управления имуществом Ивановской области, о возникновении личной заинтересованности при исполнении должностных обязанностей, которая приводит или может привести к конфликту интересов»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управления имуществом Ивановской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19.06.2017 № 83-к «О комиссии по соблюдению требований к служебному поведению государственных гражданских служащих Ивановской области, замещающих должности государственной гражданской службы в Департаменте управления имуществом Ивановской области, 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урегулированию конфликтов интересов»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300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7596188" cy="191683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КОНФЛИКТ ИНТЕРЕСОВ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ЭТО… 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ситуация, при которой личная заинтересованность (прямая или косвенная)</a:t>
            </a:r>
            <a:r>
              <a:rPr lang="en-US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гражданского служащего влияет или может</a:t>
            </a:r>
            <a:r>
              <a:rPr lang="ru-RU" sz="1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повлиять </a:t>
            </a: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надлежащее</a:t>
            </a: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объективное</a:t>
            </a: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беспристрастное</a:t>
            </a: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исполнение им должностных (служебных) обязанностей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(осуществлению полномочий)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(часть </a:t>
            </a:r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от 25.12.2008 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273-ФЗ</a:t>
            </a:r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противодействии коррупции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73831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30324"/>
            <a:ext cx="9144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Личная заинтересованность это…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возможность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получить доходы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виде денег,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иное имущество,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том числе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имущественные права, услуги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имущественного характера,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выполненных работ или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какие-либо выгоды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преимуществ)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(или)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лицами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состоящими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госслужащим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близком родстве или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свойстве (родителями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супругами, детьми, братьями, сестрами,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также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братьями, сестрами, родителями, детьми супругов и супругами детей),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гражданами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организациями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с которыми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должностное лицо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(или) лица,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состоящие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ним в близком родстве или свойстве,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связаны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имущественными, корпоративными или иными близкими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отношениями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(часть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статьи 10 Федерального закона от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25.12.2008 № 273-ФЗ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«О противодействии коррупции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4364" y="153478"/>
            <a:ext cx="2178064" cy="2267409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563888" y="2060848"/>
            <a:ext cx="5580112" cy="47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dirty="0" smtClean="0"/>
              <a:t>	</a:t>
            </a:r>
          </a:p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900" b="1" dirty="0" smtClean="0"/>
              <a:t> </a:t>
            </a:r>
            <a:r>
              <a:rPr lang="ru-RU" sz="900" b="1" dirty="0"/>
              <a:t/>
            </a:r>
            <a:br>
              <a:rPr lang="ru-RU" sz="900" b="1" dirty="0"/>
            </a:br>
            <a:r>
              <a:rPr lang="ru-RU" sz="900" b="1" dirty="0"/>
              <a:t/>
            </a:r>
            <a:br>
              <a:rPr lang="ru-RU" sz="900" b="1" dirty="0"/>
            </a:br>
            <a:endParaRPr lang="ru-RU" sz="1200" dirty="0" smtClean="0"/>
          </a:p>
          <a:p>
            <a:pPr>
              <a:buFontTx/>
              <a:buChar char="-"/>
            </a:pPr>
            <a:endParaRPr lang="ru-RU" sz="1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60721" y="3421825"/>
            <a:ext cx="3387416" cy="10318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Начальник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Департамента принимает РЕШЕНИЕ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-4365" y="3388063"/>
            <a:ext cx="2002953" cy="1985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Конфликт интересов и (или) возможность его возникновения отсутствуют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60232" y="3356992"/>
            <a:ext cx="2483767" cy="3493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Конфликт интересов и (или) возможность его  возникновения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имеется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229201"/>
            <a:ext cx="3392134" cy="16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Принимает МЕРЫ по предотвращению или урегулированию конфликта интересов либо рекомендует гражданскому служащему принять такие меры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rot="5400000">
            <a:off x="1850962" y="3778958"/>
            <a:ext cx="720080" cy="42482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940152" y="3631332"/>
            <a:ext cx="627651" cy="7011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5803894" y="5638278"/>
            <a:ext cx="799824" cy="81064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545" y="92852"/>
            <a:ext cx="1895687" cy="520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УВЕДОМЛЕНИЕ ГГС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45264" y="1188721"/>
            <a:ext cx="4914968" cy="1575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Отдел  </a:t>
            </a:r>
            <a:r>
              <a:rPr lang="ru-RU" sz="1600" b="1" dirty="0">
                <a:solidFill>
                  <a:schemeClr val="tx1"/>
                </a:solidFill>
              </a:rPr>
              <a:t>исполнения бюджета и учета имущества областной </a:t>
            </a:r>
            <a:r>
              <a:rPr lang="ru-RU" sz="1600" b="1" dirty="0" smtClean="0">
                <a:solidFill>
                  <a:schemeClr val="tx1"/>
                </a:solidFill>
              </a:rPr>
              <a:t>казны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(регистрация поступившего уведомления, подготовка мотивированного заключения по нему, осуществление сбора и направление дополнительных материалов)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865510" y="700998"/>
            <a:ext cx="484632" cy="39175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3902401" y="2873748"/>
            <a:ext cx="504055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2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9108504" cy="140811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-99392"/>
            <a:ext cx="9144000" cy="6957391"/>
          </a:xfrm>
        </p:spPr>
        <p:txBody>
          <a:bodyPr>
            <a:normAutofit fontScale="25000" lnSpcReduction="20000"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Начальнику Департамента управления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имуществом Ивановской области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_________________________________________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____________________________________________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____________________________________________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(должность и ФИО гражданского служащего)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5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 УВЕДОМЛЕНИЕ 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   о возникновении личной заинтересованности при исполнении должностных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  обязанностей, которая приводит или может привести к конфликту </a:t>
            </a:r>
            <a:r>
              <a:rPr lang="ru-RU" sz="6400" b="1" dirty="0" smtClean="0"/>
              <a:t>интересов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/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   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	Сообщаю о возникновении у меня личной заинтересованности при исполнении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должностных  обязанностей,  которая приводит или может привести к конфликту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интересов (нужное </a:t>
            </a:r>
            <a:r>
              <a:rPr lang="ru-RU" sz="6400" b="1" dirty="0" smtClean="0"/>
              <a:t>подчеркнуть).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 smtClean="0"/>
              <a:t>          Обстоятельства,     являющиеся    основанием    возникновения    личной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 smtClean="0"/>
              <a:t>заинтересованности</a:t>
            </a:r>
            <a:r>
              <a:rPr lang="ru-RU" sz="6400" b="1" dirty="0"/>
              <a:t>: _______________________________________________________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__________________________________________________________________________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Должностные  обязанности,  на  исполнение которых влияет или может повлиять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личная заинтересованность: ________________________________________________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___________________________________________________________________________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64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Предлагаемые   меры   по  предотвращению   или    урегулированию  конфликта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интересов: ________________________________________________________________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___________________________________________________________________________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«___» __________________ _________________ (______________________________)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                                   </a:t>
            </a:r>
            <a:r>
              <a:rPr lang="ru-RU" sz="6400" b="1" dirty="0" smtClean="0"/>
              <a:t>      </a:t>
            </a:r>
            <a:r>
              <a:rPr lang="ru-RU" sz="6400" b="1" dirty="0"/>
              <a:t>подпись              </a:t>
            </a:r>
            <a:r>
              <a:rPr lang="ru-RU" sz="6400" b="1" dirty="0" smtClean="0"/>
              <a:t>        </a:t>
            </a:r>
            <a:r>
              <a:rPr lang="ru-RU" sz="6400" b="1" dirty="0"/>
              <a:t>расшифровка подписи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Зарегистрировано за № __________ от «___» _____________ 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b="1" dirty="0"/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3200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8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765" y="3690071"/>
            <a:ext cx="4133323" cy="738664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Представитель </a:t>
            </a:r>
            <a:r>
              <a:rPr lang="ru-RU" sz="1400" b="1" dirty="0"/>
              <a:t>нанимателя </a:t>
            </a:r>
            <a:endParaRPr lang="ru-RU" sz="1400" b="1" dirty="0" smtClean="0"/>
          </a:p>
          <a:p>
            <a:pPr algn="ctr"/>
            <a:r>
              <a:rPr lang="ru-RU" sz="1400" b="1" dirty="0" smtClean="0"/>
              <a:t>  обязан принять меры по предотвращению или урегулированию конфликта интересов </a:t>
            </a:r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50462" y="2757301"/>
            <a:ext cx="1373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rgbClr val="9966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1424" y="188640"/>
            <a:ext cx="8443064" cy="1261884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endPos="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reflection endPos="0" dir="5400000" sy="-90000" algn="bl" rotWithShape="0"/>
                </a:effectLst>
              </a:rPr>
              <a:t>                     </a:t>
            </a:r>
            <a:r>
              <a:rPr lang="ru-RU" sz="2000" b="1" dirty="0" smtClean="0">
                <a:effectLst>
                  <a:reflection endPos="0" dir="5400000" sy="-90000" algn="bl" rotWithShape="0"/>
                </a:effectLst>
              </a:rPr>
              <a:t>СХЕМА УРЕГУЛИРОВАНИЯ КОНФЛИКТА ИНТЕРЕСОВ  </a:t>
            </a:r>
          </a:p>
          <a:p>
            <a:pPr algn="ctr"/>
            <a:endParaRPr lang="ru-RU" sz="2800" b="1" dirty="0">
              <a:solidFill>
                <a:srgbClr val="C00000"/>
              </a:solidFill>
              <a:effectLst>
                <a:reflection endPos="0" dir="5400000" sy="-90000" algn="bl" rotWithShape="0"/>
              </a:effectLst>
            </a:endParaRPr>
          </a:p>
          <a:p>
            <a:pPr algn="ctr"/>
            <a:r>
              <a:rPr lang="ru-RU" sz="2800" b="1" dirty="0" err="1" smtClean="0">
                <a:solidFill>
                  <a:srgbClr val="C00000"/>
                </a:solidFill>
                <a:effectLst>
                  <a:reflection endPos="0" dir="5400000" sy="-90000" algn="bl" rotWithShape="0"/>
                </a:effectLst>
              </a:rPr>
              <a:t>еее</a:t>
            </a:r>
            <a:endParaRPr lang="ru-RU" sz="2800" b="1" dirty="0" smtClean="0">
              <a:solidFill>
                <a:srgbClr val="C00000"/>
              </a:solidFill>
              <a:effectLst>
                <a:reflection endPos="0" dir="5400000" sy="-9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7668" y="6250212"/>
            <a:ext cx="2030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19972" y="6334484"/>
            <a:ext cx="19818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1536" y="4088492"/>
            <a:ext cx="1451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rgbClr val="A5002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1536" y="826413"/>
            <a:ext cx="2074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>
              <a:solidFill>
                <a:srgbClr val="990033"/>
              </a:solidFill>
            </a:endParaRPr>
          </a:p>
          <a:p>
            <a:pPr algn="ctr"/>
            <a:endParaRPr lang="ru-RU" sz="1200" dirty="0">
              <a:hlinkClick r:id="rId3"/>
            </a:endParaRPr>
          </a:p>
        </p:txBody>
      </p:sp>
      <p:sp>
        <p:nvSpPr>
          <p:cNvPr id="1024" name="Прямоугольник 1023"/>
          <p:cNvSpPr/>
          <p:nvPr/>
        </p:nvSpPr>
        <p:spPr>
          <a:xfrm>
            <a:off x="5321998" y="1037201"/>
            <a:ext cx="11463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1200" b="1" dirty="0">
              <a:solidFill>
                <a:srgbClr val="A50021"/>
              </a:solidFill>
            </a:endParaRPr>
          </a:p>
        </p:txBody>
      </p:sp>
      <p:sp>
        <p:nvSpPr>
          <p:cNvPr id="1028" name="TextBox 1027"/>
          <p:cNvSpPr txBox="1"/>
          <p:nvPr/>
        </p:nvSpPr>
        <p:spPr>
          <a:xfrm>
            <a:off x="6622898" y="725976"/>
            <a:ext cx="2491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A50021"/>
                </a:solidFill>
              </a:rPr>
              <a:t>  </a:t>
            </a:r>
            <a:endParaRPr lang="ru-RU" sz="1200" b="1" dirty="0" smtClean="0">
              <a:solidFill>
                <a:srgbClr val="A50021"/>
              </a:solidFill>
            </a:endParaRPr>
          </a:p>
          <a:p>
            <a:pPr algn="ctr"/>
            <a:endParaRPr lang="ru-RU" sz="1200" b="1" dirty="0" smtClean="0">
              <a:solidFill>
                <a:srgbClr val="A5002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663300"/>
                </a:solidFill>
              </a:rPr>
              <a:t>                               </a:t>
            </a:r>
          </a:p>
          <a:p>
            <a:pPr algn="ctr"/>
            <a:r>
              <a:rPr lang="ru-RU" sz="1200" b="1" dirty="0" smtClean="0">
                <a:solidFill>
                  <a:srgbClr val="663300"/>
                </a:solidFill>
              </a:rPr>
              <a:t>                            </a:t>
            </a:r>
          </a:p>
          <a:p>
            <a:pPr algn="ctr"/>
            <a:r>
              <a:rPr lang="ru-RU" sz="1200" b="1" dirty="0">
                <a:solidFill>
                  <a:srgbClr val="A50021"/>
                </a:solidFill>
              </a:rPr>
              <a:t> </a:t>
            </a:r>
            <a:r>
              <a:rPr lang="ru-RU" sz="1200" b="1" dirty="0" smtClean="0">
                <a:solidFill>
                  <a:srgbClr val="A50021"/>
                </a:solidFill>
              </a:rPr>
              <a:t>                           </a:t>
            </a:r>
            <a:endParaRPr lang="en-US" sz="1200" b="1" dirty="0" smtClean="0">
              <a:solidFill>
                <a:srgbClr val="A50021"/>
              </a:solidFill>
            </a:endParaRPr>
          </a:p>
          <a:p>
            <a:pPr algn="ctr"/>
            <a:r>
              <a:rPr lang="en-US" sz="1200" b="1" dirty="0">
                <a:solidFill>
                  <a:srgbClr val="A50021"/>
                </a:solidFill>
              </a:rPr>
              <a:t> </a:t>
            </a:r>
            <a:r>
              <a:rPr lang="en-US" sz="1200" b="1" dirty="0" smtClean="0">
                <a:solidFill>
                  <a:srgbClr val="A50021"/>
                </a:solidFill>
              </a:rPr>
              <a:t>                           </a:t>
            </a:r>
            <a:endParaRPr lang="ru-RU" sz="1200" b="1" dirty="0" smtClean="0">
              <a:solidFill>
                <a:srgbClr val="663300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663300"/>
                </a:solidFill>
              </a:rPr>
              <a:t>       </a:t>
            </a:r>
            <a:endParaRPr lang="ru-RU" sz="1200" b="1" dirty="0" smtClean="0">
              <a:solidFill>
                <a:srgbClr val="008000"/>
              </a:solidFill>
            </a:endParaRPr>
          </a:p>
        </p:txBody>
      </p:sp>
      <p:sp>
        <p:nvSpPr>
          <p:cNvPr id="1029" name="TextBox 1028"/>
          <p:cNvSpPr txBox="1"/>
          <p:nvPr/>
        </p:nvSpPr>
        <p:spPr>
          <a:xfrm>
            <a:off x="7108203" y="3935608"/>
            <a:ext cx="1520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 smtClean="0"/>
          </a:p>
          <a:p>
            <a:pPr algn="ctr"/>
            <a:endParaRPr lang="ru-RU" sz="1200" b="1" dirty="0" smtClean="0">
              <a:solidFill>
                <a:srgbClr val="008000"/>
              </a:solidFill>
            </a:endParaRPr>
          </a:p>
          <a:p>
            <a:pPr algn="ctr"/>
            <a:endParaRPr lang="en-US" sz="1200" b="1" dirty="0">
              <a:solidFill>
                <a:srgbClr val="FF0000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ru-RU" sz="1200" b="1" dirty="0"/>
          </a:p>
        </p:txBody>
      </p:sp>
      <p:sp>
        <p:nvSpPr>
          <p:cNvPr id="1032" name="TextBox 1031"/>
          <p:cNvSpPr txBox="1"/>
          <p:nvPr/>
        </p:nvSpPr>
        <p:spPr>
          <a:xfrm>
            <a:off x="3923927" y="5236029"/>
            <a:ext cx="2448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rgbClr val="0099FF"/>
              </a:solidFill>
            </a:endParaRPr>
          </a:p>
        </p:txBody>
      </p:sp>
      <p:sp>
        <p:nvSpPr>
          <p:cNvPr id="1036" name="TextBox 1035"/>
          <p:cNvSpPr txBox="1"/>
          <p:nvPr/>
        </p:nvSpPr>
        <p:spPr>
          <a:xfrm>
            <a:off x="7048971" y="432439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9999"/>
                </a:solidFill>
              </a:rPr>
              <a:t>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ru-RU" sz="1200" b="1" dirty="0">
              <a:solidFill>
                <a:srgbClr val="FF0000"/>
              </a:solidFill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203141" y="5074702"/>
            <a:ext cx="3521277" cy="17832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 случае </a:t>
            </a:r>
            <a:r>
              <a:rPr lang="ru-RU" sz="1400" b="1" dirty="0" smtClean="0">
                <a:solidFill>
                  <a:schemeClr val="tx1"/>
                </a:solidFill>
              </a:rPr>
              <a:t>если конфликт интересов установлен, решение комиссии передается представителю нанимателя ГГС для решения вопроса о применении к гражданскому служащему мер ответственности                           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804248" y="4797152"/>
            <a:ext cx="2339753" cy="206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 случае </a:t>
            </a:r>
            <a:r>
              <a:rPr lang="ru-RU" sz="1050" b="1" dirty="0" smtClean="0">
                <a:solidFill>
                  <a:schemeClr val="tx1"/>
                </a:solidFill>
              </a:rPr>
              <a:t>если административное правонарушение или преступление, информация передается в органы Прокуратуры и (или) правоохранительные органы в 3-дневный срок со дня заседания комиссии, а при необходимости – немедленно 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258487" y="826413"/>
            <a:ext cx="4513342" cy="21555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b="1" dirty="0" smtClean="0"/>
              <a:t>   </a:t>
            </a: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Направление Гражданским служащим УВЕДОМЛЕНИЯ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о возникновении личной заинтересованности при исполнении должностных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 обязанностей, которая приводит или может привести к конфликту интересов</a:t>
            </a:r>
          </a:p>
          <a:p>
            <a:pPr algn="ctr"/>
            <a:r>
              <a:rPr lang="ru-RU" sz="2400" b="1" dirty="0"/>
              <a:t>     </a:t>
            </a:r>
          </a:p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3936" y="4240892"/>
            <a:ext cx="1451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rgbClr val="A50021"/>
              </a:solidFill>
            </a:endParaRPr>
          </a:p>
        </p:txBody>
      </p:sp>
      <p:sp>
        <p:nvSpPr>
          <p:cNvPr id="38" name="5-конечная звезда 37"/>
          <p:cNvSpPr/>
          <p:nvPr/>
        </p:nvSpPr>
        <p:spPr>
          <a:xfrm>
            <a:off x="5580112" y="1595322"/>
            <a:ext cx="3782182" cy="297548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КОМИССИЯ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0" y="21155"/>
            <a:ext cx="2085687" cy="26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/>
          </a:p>
          <a:p>
            <a:pPr algn="ctr"/>
            <a:endParaRPr lang="ru-RU" sz="1050" dirty="0"/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Изменить должностное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или служебное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положение гражданского служащего (исключение соответствующих функций из должностных (служебных) обязанностей гражданского служащего, или отстранение его от замещаемой должности)</a:t>
            </a:r>
          </a:p>
          <a:p>
            <a:pPr algn="ctr"/>
            <a:endParaRPr lang="ru-RU" sz="800" dirty="0"/>
          </a:p>
          <a:p>
            <a:pPr algn="ctr"/>
            <a:endParaRPr lang="ru-RU" sz="800" dirty="0" smtClean="0"/>
          </a:p>
          <a:p>
            <a:pPr algn="ctr"/>
            <a:endParaRPr lang="ru-RU" sz="800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0481" y="5155388"/>
            <a:ext cx="2902135" cy="1702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Направить представление о возникновении у гражданского служащего конфликта интересов или о возможности его возникновения в КОМИССИЮ по соблюдению требований к служебному поведению гражданских служащих и урегулированию конфликтов интересов 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3203142" y="3071077"/>
            <a:ext cx="484632" cy="5744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flipV="1">
            <a:off x="699345" y="2692260"/>
            <a:ext cx="484632" cy="90865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291280" y="4459162"/>
            <a:ext cx="484632" cy="60255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20469673">
            <a:off x="2678089" y="4243625"/>
            <a:ext cx="3864965" cy="41207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3697898">
            <a:off x="5581633" y="4276259"/>
            <a:ext cx="412146" cy="94608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279108" y="4041612"/>
            <a:ext cx="412448" cy="66062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314629" y="664432"/>
            <a:ext cx="279968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Признает, что при исполнении должностных обязанностей ГГС конфликт интересов отсутствует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 rot="12639123">
            <a:off x="8030597" y="1610305"/>
            <a:ext cx="484632" cy="108402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7167</TotalTime>
  <Words>554</Words>
  <Application>Microsoft Office PowerPoint</Application>
  <PresentationFormat>Экран (4:3)</PresentationFormat>
  <Paragraphs>192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Берлин</vt:lpstr>
      <vt:lpstr>Презентация PowerPoint</vt:lpstr>
      <vt:lpstr>Презентация PowerPoint</vt:lpstr>
      <vt:lpstr>Презентация PowerPoint</vt:lpstr>
      <vt:lpstr> в Департаменте управления имуществом  Ивановской области  </vt:lpstr>
      <vt:lpstr>КОНФЛИКТ ИНТЕРЕСОВ  ЭТО…  </vt:lpstr>
      <vt:lpstr>Презентация PowerPoint</vt:lpstr>
      <vt:lpstr> П О Р Я Д О К</vt:lpstr>
      <vt:lpstr>  </vt:lpstr>
      <vt:lpstr>Презентация PowerPoint</vt:lpstr>
      <vt:lpstr>Ц Е Л Ь </vt:lpstr>
      <vt:lpstr>Презентация PowerPoint</vt:lpstr>
      <vt:lpstr>         ОТВЕТСТВЕННОСТЬ (п. 6 ст. 11 Федерального закона от 25.12.2008 № 273-ФЗ «О противодействии коррупции»)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Жукова</cp:lastModifiedBy>
  <cp:revision>1185</cp:revision>
  <cp:lastPrinted>2017-05-02T08:50:05Z</cp:lastPrinted>
  <dcterms:created xsi:type="dcterms:W3CDTF">2017-02-18T14:10:58Z</dcterms:created>
  <dcterms:modified xsi:type="dcterms:W3CDTF">2019-08-08T11:41:03Z</dcterms:modified>
</cp:coreProperties>
</file>