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6" r:id="rId6"/>
    <p:sldId id="263" r:id="rId7"/>
    <p:sldId id="268" r:id="rId8"/>
    <p:sldId id="269" r:id="rId9"/>
    <p:sldId id="270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60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1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47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55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32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22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836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36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85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77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B4B91-AAC4-4256-8211-47B1B04253BC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F5C6-2E8D-49D5-8527-31EC43C2C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4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Государственное бюджетное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чреждение Ивановской области </a:t>
            </a:r>
          </a:p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«ЦЕНТР КАДАСТРОВОЙ ОЦЕНКИ»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1928802"/>
            <a:ext cx="44369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г.Иваново, ул. Суворова, д. 44,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каб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. 28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+7 (4932) 70-01-21 </a:t>
            </a:r>
          </a:p>
        </p:txBody>
      </p:sp>
      <p:pic>
        <p:nvPicPr>
          <p:cNvPr id="9218" name="Picture 2" descr="http://abali.ru/wp-content/uploads/2013/11/gerb_ivanovskoj_obla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3829" y="2658429"/>
            <a:ext cx="4036342" cy="286068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481813" y="6039644"/>
            <a:ext cx="24209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cko@cko37.ru</a:t>
            </a:r>
            <a:endParaRPr lang="ru-RU" sz="2400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792316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6190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Блок-схема предоставления государственной услуги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«Рассмотрение замечаний к проекту отчета»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55600" y="1283018"/>
            <a:ext cx="8216900" cy="5270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24891" y="1283018"/>
            <a:ext cx="5694218" cy="3906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1581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Государственное бюджетное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чреждение Ивановской области </a:t>
            </a:r>
          </a:p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«ЦЕНТР КАДАСТРОВОЙ ОЦЕНКИ»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88670" y="311820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2" descr="http://abali.ru/wp-content/uploads/2013/11/gerb_ivanovskoj_obla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4559" y="860621"/>
            <a:ext cx="1766677" cy="125209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658978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земельных участков</a:t>
            </a:r>
          </a:p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категориям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291508"/>
            <a:ext cx="8458200" cy="539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47750" y="1370502"/>
            <a:ext cx="7048500" cy="549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551162"/>
            <a:ext cx="91440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/>
              <a:t>Общая площадь оцененных участков в разрезе категорий земель, га</a:t>
            </a:r>
          </a:p>
        </p:txBody>
      </p:sp>
    </p:spTree>
    <p:extLst>
      <p:ext uri="{BB962C8B-B14F-4D97-AF65-F5344CB8AC3E}">
        <p14:creationId xmlns:p14="http://schemas.microsoft.com/office/powerpoint/2010/main" val="174395380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Обработка перечня объектов недвижимости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866602"/>
            <a:ext cx="8597900" cy="5717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2400" y="1155469"/>
            <a:ext cx="6438899" cy="3906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27150" y="2882900"/>
            <a:ext cx="1047750" cy="2730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00650" y="4883150"/>
            <a:ext cx="1790700" cy="76835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00650" y="4897993"/>
            <a:ext cx="179070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Администрации</a:t>
            </a:r>
          </a:p>
          <a:p>
            <a:pPr algn="ctr"/>
            <a:r>
              <a:rPr lang="ru-RU" sz="1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1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айонов</a:t>
            </a:r>
          </a:p>
          <a:p>
            <a:pPr algn="ctr"/>
            <a:r>
              <a:rPr lang="ru-RU" sz="1400" b="0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поселений</a:t>
            </a:r>
            <a:endParaRPr lang="ru-RU" sz="1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5692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2" y="980728"/>
            <a:ext cx="9144000" cy="5400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6524278"/>
            <a:ext cx="9168372" cy="333722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5762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Схема организации работ 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92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6190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Блок-схема предоставления государственной услуги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«Рассмотрение замечаний к проекту отчета»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55600" y="1283018"/>
            <a:ext cx="8216900" cy="5270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24891" y="1283018"/>
            <a:ext cx="5694218" cy="3906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517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958"/>
            <a:ext cx="9144000" cy="42120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524278"/>
            <a:ext cx="9144000" cy="333722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45762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Схема организации работ </a:t>
            </a:r>
          </a:p>
          <a:p>
            <a:pPr algn="ctr"/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86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6190"/>
            <a:ext cx="914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"/>
            <a:r>
              <a:rPr lang="ru-RU" sz="2400" dirty="0" smtClean="0">
                <a:solidFill>
                  <a:schemeClr val="bg1"/>
                </a:solidFill>
              </a:rPr>
              <a:t>Результаты проверки итогового отчета о ГКО</a:t>
            </a:r>
            <a:endParaRPr lang="ru-RU" sz="2400" b="1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" y="1101397"/>
            <a:ext cx="8853055" cy="554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02618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619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"/>
            <a:r>
              <a:rPr lang="ru-RU" sz="2400" u="none" strike="noStrike" dirty="0" smtClean="0">
                <a:solidFill>
                  <a:schemeClr val="bg1"/>
                </a:solidFill>
                <a:effectLst/>
              </a:rPr>
              <a:t>Сравнительный анализ соотношений удельных показателей кадастровой стоимости (СНТ)</a:t>
            </a:r>
            <a:endParaRPr lang="ru-RU" sz="2400" b="1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150848"/>
              </p:ext>
            </p:extLst>
          </p:nvPr>
        </p:nvGraphicFramePr>
        <p:xfrm>
          <a:off x="395287" y="1276343"/>
          <a:ext cx="8353425" cy="5231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6954">
                  <a:extLst>
                    <a:ext uri="{9D8B030D-6E8A-4147-A177-3AD203B41FA5}">
                      <a16:colId xmlns:a16="http://schemas.microsoft.com/office/drawing/2014/main" val="4120527471"/>
                    </a:ext>
                  </a:extLst>
                </a:gridCol>
                <a:gridCol w="537075">
                  <a:extLst>
                    <a:ext uri="{9D8B030D-6E8A-4147-A177-3AD203B41FA5}">
                      <a16:colId xmlns:a16="http://schemas.microsoft.com/office/drawing/2014/main" val="953028655"/>
                    </a:ext>
                  </a:extLst>
                </a:gridCol>
                <a:gridCol w="623390">
                  <a:extLst>
                    <a:ext uri="{9D8B030D-6E8A-4147-A177-3AD203B41FA5}">
                      <a16:colId xmlns:a16="http://schemas.microsoft.com/office/drawing/2014/main" val="1335868482"/>
                    </a:ext>
                  </a:extLst>
                </a:gridCol>
                <a:gridCol w="626586">
                  <a:extLst>
                    <a:ext uri="{9D8B030D-6E8A-4147-A177-3AD203B41FA5}">
                      <a16:colId xmlns:a16="http://schemas.microsoft.com/office/drawing/2014/main" val="709532970"/>
                    </a:ext>
                  </a:extLst>
                </a:gridCol>
                <a:gridCol w="374034">
                  <a:extLst>
                    <a:ext uri="{9D8B030D-6E8A-4147-A177-3AD203B41FA5}">
                      <a16:colId xmlns:a16="http://schemas.microsoft.com/office/drawing/2014/main" val="2597668589"/>
                    </a:ext>
                  </a:extLst>
                </a:gridCol>
                <a:gridCol w="359648">
                  <a:extLst>
                    <a:ext uri="{9D8B030D-6E8A-4147-A177-3AD203B41FA5}">
                      <a16:colId xmlns:a16="http://schemas.microsoft.com/office/drawing/2014/main" val="1196385749"/>
                    </a:ext>
                  </a:extLst>
                </a:gridCol>
                <a:gridCol w="359648">
                  <a:extLst>
                    <a:ext uri="{9D8B030D-6E8A-4147-A177-3AD203B41FA5}">
                      <a16:colId xmlns:a16="http://schemas.microsoft.com/office/drawing/2014/main" val="610412265"/>
                    </a:ext>
                  </a:extLst>
                </a:gridCol>
                <a:gridCol w="623390">
                  <a:extLst>
                    <a:ext uri="{9D8B030D-6E8A-4147-A177-3AD203B41FA5}">
                      <a16:colId xmlns:a16="http://schemas.microsoft.com/office/drawing/2014/main" val="1632293085"/>
                    </a:ext>
                  </a:extLst>
                </a:gridCol>
                <a:gridCol w="511499">
                  <a:extLst>
                    <a:ext uri="{9D8B030D-6E8A-4147-A177-3AD203B41FA5}">
                      <a16:colId xmlns:a16="http://schemas.microsoft.com/office/drawing/2014/main" val="2799690688"/>
                    </a:ext>
                  </a:extLst>
                </a:gridCol>
                <a:gridCol w="508303">
                  <a:extLst>
                    <a:ext uri="{9D8B030D-6E8A-4147-A177-3AD203B41FA5}">
                      <a16:colId xmlns:a16="http://schemas.microsoft.com/office/drawing/2014/main" val="994540595"/>
                    </a:ext>
                  </a:extLst>
                </a:gridCol>
                <a:gridCol w="359648">
                  <a:extLst>
                    <a:ext uri="{9D8B030D-6E8A-4147-A177-3AD203B41FA5}">
                      <a16:colId xmlns:a16="http://schemas.microsoft.com/office/drawing/2014/main" val="695288719"/>
                    </a:ext>
                  </a:extLst>
                </a:gridCol>
                <a:gridCol w="359648">
                  <a:extLst>
                    <a:ext uri="{9D8B030D-6E8A-4147-A177-3AD203B41FA5}">
                      <a16:colId xmlns:a16="http://schemas.microsoft.com/office/drawing/2014/main" val="1668533689"/>
                    </a:ext>
                  </a:extLst>
                </a:gridCol>
                <a:gridCol w="513098">
                  <a:extLst>
                    <a:ext uri="{9D8B030D-6E8A-4147-A177-3AD203B41FA5}">
                      <a16:colId xmlns:a16="http://schemas.microsoft.com/office/drawing/2014/main" val="3852227747"/>
                    </a:ext>
                  </a:extLst>
                </a:gridCol>
                <a:gridCol w="532280">
                  <a:extLst>
                    <a:ext uri="{9D8B030D-6E8A-4147-A177-3AD203B41FA5}">
                      <a16:colId xmlns:a16="http://schemas.microsoft.com/office/drawing/2014/main" val="568029907"/>
                    </a:ext>
                  </a:extLst>
                </a:gridCol>
                <a:gridCol w="588224">
                  <a:extLst>
                    <a:ext uri="{9D8B030D-6E8A-4147-A177-3AD203B41FA5}">
                      <a16:colId xmlns:a16="http://schemas.microsoft.com/office/drawing/2014/main" val="3986251573"/>
                    </a:ext>
                  </a:extLst>
                </a:gridCol>
              </a:tblGrid>
              <a:tr h="144482">
                <a:tc gridSpan="15">
                  <a:txBody>
                    <a:bodyPr/>
                    <a:lstStyle/>
                    <a:p>
                      <a:pPr algn="ctr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575281"/>
                  </a:ext>
                </a:extLst>
              </a:tr>
              <a:tr h="18642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Вид разрешенного использования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Количество объектов оценки, шт.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Предыдущая кадастровая стоимость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 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Новая кадастровая стоимость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 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Изменение общей стоимости (прирост + /снижение -), 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Изменение средней стат УПКС (прирост + /снижение -), 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Изменение средней УПКС по площади (прирост + /снижение -), %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1191450224"/>
                  </a:ext>
                </a:extLst>
              </a:tr>
              <a:tr h="186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Суммарная кадастровая стоимость, руб.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УПКС, руб.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Суммарная кадастровая стоимость, руб.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УПКС, руб.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150021"/>
                  </a:ext>
                </a:extLst>
              </a:tr>
              <a:tr h="372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1" u="none" strike="noStrike">
                          <a:effectLst/>
                        </a:rPr>
                        <a:t>Min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1" u="none" strike="noStrike">
                          <a:effectLst/>
                        </a:rPr>
                        <a:t>Max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Средняя </a:t>
                      </a:r>
                      <a:r>
                        <a:rPr lang="ru-RU" sz="400" b="1" u="none" strike="noStrike" dirty="0" err="1">
                          <a:effectLst/>
                        </a:rPr>
                        <a:t>стат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Средняя по площади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1" u="none" strike="noStrike">
                          <a:effectLst/>
                        </a:rPr>
                        <a:t>Min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b="1" u="none" strike="noStrike">
                          <a:effectLst/>
                        </a:rPr>
                        <a:t>Max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Средняя стат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Средняя по площади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561616"/>
                  </a:ext>
                </a:extLst>
              </a:tr>
              <a:tr h="967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Ведение огородничества. Осуществление отдыха и (или) деятельности, связанной с выращиванием гражданами для собственных нужд сельскохозяйственных культур; размещение хозяйственных построек, не являющихся объектами недвижимости, предназначенных для хранения инвентаря и урожая сельскохозяйственных культур; Ведение садоводства. Осуществление отдыха и (или) деятельности, связанной с выращиванием гражданами для собственных нужд сельскохозяйственных культур; размещение садовых домов, жилых домов, размещение для собственных нужд гаражей и иных хозяйственных построек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61564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276 757 712,41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0,2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154,68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   5,48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   4,44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4 102 724 108,20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4,00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        194,19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77,15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65,84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1382%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1308%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1382%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208178195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Вичугский 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82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8 075 762,46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2,32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9,19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5,06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4,87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47 724 039,11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13,03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41,89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29,21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28,76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491%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477%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491%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3589757311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Гав-Посадский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839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3 432 512,33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5,57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3,64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2,80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19 735 609,18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12,10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21,46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20,60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16,10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475%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467%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475%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4065085024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Заволжский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1227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2 803 134,59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7,29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3,78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3,87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13 329 014,97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9,66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23,85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19,08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18,39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376%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405%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376%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1470344181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Ивановский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23020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138 679 678,03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0,2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108,00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7,63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6,36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2 017 162 060,39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25,74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194,19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110,50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92,48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1355%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1348%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1353%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1930955175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Ильинский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  2 920,00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1,46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1,46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1,46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1,46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108 353,65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54,18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54,18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54,18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54,18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3611%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3611%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3611%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492990302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Кинешемский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4728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18 935 152,59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9,39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5,14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              4,68 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100 245 148,13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7,08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34,31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28,03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24,79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429%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445%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429%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4069336053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Комсомольский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894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3 150 482,73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3,78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2,52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2,30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38 126 671,47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18,82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36,19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29,64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27,80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1110%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1076%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1110%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953519762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Лежневский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6911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32 448 085,51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154,68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4,75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3,86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627 138 969,43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28,51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147,50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84,67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74,53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1833%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1684%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1833%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759822588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Лухский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196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330 101,50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2,25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3,37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3,35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3,34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3 279 883,21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32,68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33,96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33,21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33,23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894%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892%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894%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3265636066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Палехский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722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2 675 493,71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11,10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5,20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3,94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22 551 814,15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25,33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45,04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35,16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33,17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743%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576%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743%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3971758964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Пестяковский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298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660 764,00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0,61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5,26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3,42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3,32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3 981 842,31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10,28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23,23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20,57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19,99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503%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501%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503%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4245071615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Приволжский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2481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5 779 904,04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1,68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10,62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4,36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4,29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60 584 442,46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19,93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67,13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44,63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44,92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948%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924%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948%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2258807873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Пучежский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17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58 934,51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2,83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3,02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3,00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3,01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203 618,47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5,67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14,03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10,40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10,40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245%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247%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245%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1350917847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Родниковский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2095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6 856 652,34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1,39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5,72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3,86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3,62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101 331 237,36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25,16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81,94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55,74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53,53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1378%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1344%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1378%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4283952833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Савинский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79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126 817,20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2,32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2,44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2,34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2,34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1 153 105,76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20,27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21,32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21,31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21,28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809%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811%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809%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2136547840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Тейковский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6117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23 415 079,23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0,24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71,93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4,82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3,02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422 940 007,80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17,56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139,13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68,80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54,55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1706%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1327%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1706%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2719516440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Фурмановский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8470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20 961 207,59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0,24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20,04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3,21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2,51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530 560 290,68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30,13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108,04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69,97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63,61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2431%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2081%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2431%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2328820706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Шуйский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1968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4 747 347,37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0,24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9,19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3,77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3,61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76 053 114,58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26,70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140,15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61,98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57,78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1502%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1545%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1502%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3568025957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Южский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386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1 504 056,80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3,90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3,31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2,00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11 757 686,57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4,77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32,25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18,58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15,62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682%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461%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682%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2384954410"/>
                  </a:ext>
                </a:extLst>
              </a:tr>
              <a:tr h="168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Юрьевецкий район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1032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2 113 625,88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0,24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6,92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3,94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3,49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4 757 198,52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4,00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          9,14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7,90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              7,86 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125%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>
                          <a:effectLst/>
                        </a:rPr>
                        <a:t>100%</a:t>
                      </a:r>
                      <a:endParaRPr lang="ru-RU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1" u="none" strike="noStrike" dirty="0">
                          <a:effectLst/>
                        </a:rPr>
                        <a:t>125%</a:t>
                      </a:r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33" marR="3633" marT="3633" marB="0" anchor="ctr"/>
                </a:tc>
                <a:extLst>
                  <a:ext uri="{0D108BD9-81ED-4DB2-BD59-A6C34878D82A}">
                    <a16:rowId xmlns:a16="http://schemas.microsoft.com/office/drawing/2014/main" val="1331918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33107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69" y="534942"/>
            <a:ext cx="8670175" cy="6214992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1253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"/>
            <a:r>
              <a:rPr lang="ru-RU" sz="2400" u="none" strike="noStrike" dirty="0" smtClean="0">
                <a:solidFill>
                  <a:schemeClr val="bg1"/>
                </a:solidFill>
                <a:effectLst/>
              </a:rPr>
              <a:t>Карта оценочного зонирования ЗУ </a:t>
            </a:r>
          </a:p>
          <a:p>
            <a:pPr algn="ctr" fontAlgn="b"/>
            <a:r>
              <a:rPr lang="ru-RU" sz="2400" u="none" strike="noStrike" dirty="0" smtClean="0">
                <a:solidFill>
                  <a:schemeClr val="bg1"/>
                </a:solidFill>
                <a:effectLst/>
              </a:rPr>
              <a:t>под объекты садоводства Ивановской области</a:t>
            </a:r>
            <a:endParaRPr lang="ru-RU" sz="2400" b="1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74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1040</TotalTime>
  <Words>959</Words>
  <Application>Microsoft Office PowerPoint</Application>
  <PresentationFormat>Экран (4:3)</PresentationFormat>
  <Paragraphs>361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ChmykhovSA</dc:creator>
  <cp:lastModifiedBy>ChmykhovSA</cp:lastModifiedBy>
  <cp:revision>9</cp:revision>
  <dcterms:created xsi:type="dcterms:W3CDTF">2021-03-23T13:26:02Z</dcterms:created>
  <dcterms:modified xsi:type="dcterms:W3CDTF">2021-03-26T11:59:04Z</dcterms:modified>
</cp:coreProperties>
</file>