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12" r:id="rId13"/>
    <p:sldId id="301" r:id="rId14"/>
    <p:sldId id="302" r:id="rId15"/>
    <p:sldId id="303" r:id="rId16"/>
    <p:sldId id="304" r:id="rId17"/>
    <p:sldId id="305" r:id="rId18"/>
    <p:sldId id="308" r:id="rId19"/>
    <p:sldId id="309" r:id="rId20"/>
    <p:sldId id="310" r:id="rId21"/>
    <p:sldId id="311" r:id="rId2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B24"/>
    <a:srgbClr val="FF3300"/>
    <a:srgbClr val="0000FF"/>
    <a:srgbClr val="33CC33"/>
    <a:srgbClr val="3399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514" y="-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Pictures\&#1082;&#1077;&#1086;&#1099;&#1082;&#1077;%20Microsoft%20PowerPoi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8;&#1072;&#1073;&#1086;&#1095;&#1072;&#1103;\&#1089;&#1083;&#1072;&#1081;&#1076;%20&#1076;&#1083;&#1103;%20&#1088;&#1086;&#1097;&#1080;&#1085;&#1072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96155280142569"/>
          <c:y val="0.16026219926155141"/>
          <c:w val="0.78794747977854973"/>
          <c:h val="0.747044520305824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FF00"/>
            </a:solidFill>
          </c:spPr>
          <c:explosion val="25"/>
          <c:dPt>
            <c:idx val="0"/>
            <c:bubble3D val="0"/>
            <c:explosion val="14"/>
            <c:spPr>
              <a:solidFill>
                <a:srgbClr val="C30F0F"/>
              </a:solidFill>
            </c:spPr>
          </c:dPt>
          <c:dPt>
            <c:idx val="1"/>
            <c:bubble3D val="0"/>
            <c:explosion val="3"/>
            <c:spPr>
              <a:solidFill>
                <a:srgbClr val="F14593"/>
              </a:solidFill>
            </c:spPr>
          </c:dPt>
          <c:dPt>
            <c:idx val="2"/>
            <c:bubble3D val="0"/>
            <c:explosion val="10"/>
            <c:spPr>
              <a:solidFill>
                <a:srgbClr val="107227"/>
              </a:solidFill>
            </c:spPr>
          </c:dPt>
          <c:dPt>
            <c:idx val="3"/>
            <c:bubble3D val="0"/>
            <c:explosion val="4"/>
          </c:dPt>
          <c:dLbls>
            <c:dLbl>
              <c:idx val="0"/>
              <c:layout>
                <c:manualLayout>
                  <c:x val="-1.2394032420606806E-2"/>
                  <c:y val="0.2677336978630441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Количество объектов недвижимости, находящихся на вещном праве - 2992</a:t>
                    </a:r>
                    <a:endParaRPr lang="en-US" sz="1400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304974359723348E-2"/>
                  <c:y val="7.861647331684289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Количество объектов недвижимости</a:t>
                    </a:r>
                  </a:p>
                  <a:p>
                    <a:r>
                      <a:rPr lang="ru-RU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в казне - 112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297073457504234E-2"/>
                  <c:y val="0.38488236424650285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Количество земельных участков, используемых учреждениями - 1685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3559074335432039"/>
                  <c:y val="-3.925477587765260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Количество земельных участков в казне - 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ru-RU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61</a:t>
                    </a:r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spPr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</a:gradFill>
              <a:ln w="2346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400" b="1" baseline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0">
                  <c:v>Объекты недвижимости, находящиеся на вещном праве 2992</c:v>
                </c:pt>
                <c:pt idx="1">
                  <c:v>Объекты в составе казны Ивановской области - 112</c:v>
                </c:pt>
                <c:pt idx="2">
                  <c:v>Земельные участки, находящиеся в пользовании учреждений - 1685</c:v>
                </c:pt>
                <c:pt idx="3">
                  <c:v>Земельные участки в составе казны Ивановской области - 261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2992</c:v>
                </c:pt>
                <c:pt idx="1">
                  <c:v>112</c:v>
                </c:pt>
                <c:pt idx="2">
                  <c:v>1685</c:v>
                </c:pt>
                <c:pt idx="3">
                  <c:v>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65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256887652532633E-2"/>
          <c:y val="0.19919318827838409"/>
          <c:w val="0.74757349843307308"/>
          <c:h val="0.70573809996314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45670255094071E-3"/>
                  <c:y val="-1.7877765043650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58185248720028E-3"/>
                  <c:y val="-3.9538735462141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7382776678299E-2"/>
                  <c:y val="2.90355165215561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8.7000000000000011</c:v>
                </c:pt>
                <c:pt idx="1">
                  <c:v>8.7000000000000011</c:v>
                </c:pt>
                <c:pt idx="2">
                  <c:v>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9119947124519175E-2"/>
                  <c:y val="-1.1417042843192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604151127990904E-2"/>
                  <c:y val="-1.085241259743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17260918588043E-2"/>
                  <c:y val="-1.6601956507756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8.8000000000000007</c:v>
                </c:pt>
                <c:pt idx="1">
                  <c:v>9.5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938240"/>
        <c:axId val="52939776"/>
        <c:axId val="0"/>
      </c:bar3DChart>
      <c:catAx>
        <c:axId val="5293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939776"/>
        <c:crosses val="autoZero"/>
        <c:auto val="1"/>
        <c:lblAlgn val="ctr"/>
        <c:lblOffset val="100"/>
        <c:noMultiLvlLbl val="0"/>
      </c:catAx>
      <c:valAx>
        <c:axId val="5293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93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024241689704069"/>
          <c:y val="0.45580733685815206"/>
          <c:w val="0.15706733918860638"/>
          <c:h val="0.149392223648737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25149165211278E-2"/>
          <c:y val="0.19919318827838409"/>
          <c:w val="0.67330178163762833"/>
          <c:h val="0.70573809996314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16834040809907E-3"/>
                  <c:y val="1.1304692691460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584170204049534E-3"/>
                  <c:y val="-1.126443355332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607241682654235E-2"/>
                  <c:y val="-8.7921121291872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17.16</c:v>
                </c:pt>
                <c:pt idx="1">
                  <c:v>15.4</c:v>
                </c:pt>
                <c:pt idx="2">
                  <c:v>12.9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333028252592813E-2"/>
                  <c:y val="-2.528958770662913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726841638407019E-2"/>
                  <c:y val="-9.5751422356580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229870402406776E-2"/>
                  <c:y val="1.3017559452458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11.5</c:v>
                </c:pt>
                <c:pt idx="2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419648"/>
        <c:axId val="99421184"/>
        <c:axId val="0"/>
      </c:bar3DChart>
      <c:catAx>
        <c:axId val="9941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421184"/>
        <c:crosses val="autoZero"/>
        <c:auto val="1"/>
        <c:lblAlgn val="ctr"/>
        <c:lblOffset val="100"/>
        <c:noMultiLvlLbl val="0"/>
      </c:catAx>
      <c:valAx>
        <c:axId val="9942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419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00000000000044"/>
          <c:y val="0.45373740284617253"/>
          <c:w val="0.15706733918860638"/>
          <c:h val="0.149392223648737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объектов в перечнях областного и муниципального имущества Ивановской </a:t>
            </a:r>
            <a:r>
              <a:rPr lang="ru-RU" sz="18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 31.12.2018, </a:t>
            </a:r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ед.</a:t>
            </a:r>
          </a:p>
          <a:p>
            <a:pPr>
              <a:defRPr sz="18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объектов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перечень областного имущества Ивановской области</c:v>
                </c:pt>
                <c:pt idx="1">
                  <c:v>перечни муниципального имущества муниципальных образований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229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объекты, переданные в аренду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перечень областного имущества Ивановской области</c:v>
                </c:pt>
                <c:pt idx="1">
                  <c:v>перечни муниципального имущества муниципальных образований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806016"/>
        <c:axId val="108499328"/>
      </c:barChart>
      <c:catAx>
        <c:axId val="5680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8499328"/>
        <c:crosses val="autoZero"/>
        <c:auto val="1"/>
        <c:lblAlgn val="ctr"/>
        <c:lblOffset val="100"/>
        <c:noMultiLvlLbl val="0"/>
      </c:catAx>
      <c:valAx>
        <c:axId val="108499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80601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lang="ru-RU" sz="1800" b="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 утвержденных перечнях муниципального имущества на территории Ивановской области, ед.</a:t>
            </a:r>
            <a:endPara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8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743895513445193"/>
          <c:y val="1.339513612411560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муниципальных образований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муниципальные районы и городские округа</c:v>
                </c:pt>
                <c:pt idx="1">
                  <c:v>городские поселения</c:v>
                </c:pt>
                <c:pt idx="2">
                  <c:v>сельские поселения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24</c:v>
                </c:pt>
                <c:pt idx="2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муниципальных образований, утвердивших перечни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муниципальные районы и городские округа</c:v>
                </c:pt>
                <c:pt idx="1">
                  <c:v>городские поселения</c:v>
                </c:pt>
                <c:pt idx="2">
                  <c:v>сельские поселения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</c:v>
                </c:pt>
                <c:pt idx="1">
                  <c:v>16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8529920"/>
        <c:axId val="108531712"/>
      </c:barChart>
      <c:catAx>
        <c:axId val="10852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8531712"/>
        <c:crosses val="autoZero"/>
        <c:auto val="1"/>
        <c:lblAlgn val="ctr"/>
        <c:lblOffset val="100"/>
        <c:noMultiLvlLbl val="0"/>
      </c:catAx>
      <c:valAx>
        <c:axId val="108531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529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9583352537596473E-2"/>
          <c:y val="0.2296708593559928"/>
          <c:w val="0.77630723419105063"/>
          <c:h val="0.17749434310393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16666666666673"/>
          <c:y val="3.0866359269839376E-2"/>
          <c:w val="0.70524691358024694"/>
          <c:h val="0.6841900828619235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734567901234571"/>
                  <c:y val="3.0866359269839376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 закреплении имущества</a:t>
                    </a:r>
                  </a:p>
                  <a:p>
                    <a:r>
                      <a:rPr lang="ru-RU" sz="1800" b="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- 155</a:t>
                    </a:r>
                    <a:endParaRPr lang="ru-RU" b="0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12731165463851E-2"/>
                  <c:y val="-0.26058450469509647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 предоставлении земельных участков на праве постоянного (бессрочного) пользования-</a:t>
                    </a:r>
                    <a:r>
                      <a:rPr lang="en-US" sz="1800" b="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339942454604856"/>
                  <c:y val="-1.0156344130777328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 прекращении права оперативного управления, хозяйственного ведения - </a:t>
                    </a:r>
                    <a:r>
                      <a:rPr lang="en-US" sz="1800" b="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873321984939557E-2"/>
                  <c:y val="0.11366831697886454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 согласовании сделок по продаже имущества - </a:t>
                    </a:r>
                    <a:r>
                      <a:rPr lang="en-US" sz="1800" b="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4351864003110734"/>
                  <c:y val="0.1178531508101149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 согласовании списания имущества - </a:t>
                    </a:r>
                    <a:r>
                      <a:rPr lang="en-US" sz="1800" b="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28481816521328196"/>
                  <c:y val="-7.4522236183460133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 прекращении права постоянного (бессрочного) пользования земельными участками- </a:t>
                    </a:r>
                    <a:r>
                      <a:rPr lang="en-US" sz="1800" b="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0732030245227001"/>
                  <c:y val="-0.12415658823511014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Иное - 6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 w="9525">
                <a:miter lim="800000"/>
              </a:ln>
            </c:spPr>
            <c:txPr>
              <a:bodyPr/>
              <a:lstStyle/>
              <a:p>
                <a:pPr>
                  <a:defRPr sz="1800" b="0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Лист1!$B$2:$B$8</c:f>
              <c:strCache>
                <c:ptCount val="7"/>
                <c:pt idx="0">
                  <c:v>О закреплении имущества </c:v>
                </c:pt>
                <c:pt idx="1">
                  <c:v>О предоставлении земельных участков на праве постоянного (бессрочного) пользования</c:v>
                </c:pt>
                <c:pt idx="2">
                  <c:v>О прекращении права оперативного управления, хозяйственного ведения</c:v>
                </c:pt>
                <c:pt idx="3">
                  <c:v> О согласовании сделок по продаже имущества </c:v>
                </c:pt>
                <c:pt idx="4">
                  <c:v>О согласовании списания имущества </c:v>
                </c:pt>
                <c:pt idx="5">
                  <c:v>О прекращении права постоянного (бессрочного) пользования земельным участком</c:v>
                </c:pt>
                <c:pt idx="6">
                  <c:v>Иное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155</c:v>
                </c:pt>
                <c:pt idx="1">
                  <c:v>18</c:v>
                </c:pt>
                <c:pt idx="2">
                  <c:v>9</c:v>
                </c:pt>
                <c:pt idx="3">
                  <c:v>13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3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рассмотренных заявлений о пересмотре кадастровой стоимости объектов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13E-2"/>
                  <c:y val="-4.339964327999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591E-2"/>
                  <c:y val="-3.1826405071994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1008</c:v>
                </c:pt>
                <c:pt idx="1">
                  <c:v>779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принятых решений об определении кадастровой стоимости объектов в размере их рыночной стоимости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2.0061728395061731E-2"/>
                  <c:y val="-3.7613024175993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213E-2"/>
                  <c:y val="-4.9186262383991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616</c:v>
                </c:pt>
                <c:pt idx="1">
                  <c:v>380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904640"/>
        <c:axId val="113926912"/>
        <c:axId val="113339904"/>
      </c:bar3DChart>
      <c:catAx>
        <c:axId val="113904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926912"/>
        <c:crosses val="autoZero"/>
        <c:auto val="1"/>
        <c:lblAlgn val="ctr"/>
        <c:lblOffset val="100"/>
        <c:noMultiLvlLbl val="0"/>
      </c:catAx>
      <c:valAx>
        <c:axId val="11392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904640"/>
        <c:crosses val="autoZero"/>
        <c:crossBetween val="between"/>
      </c:valAx>
      <c:serAx>
        <c:axId val="113339904"/>
        <c:scaling>
          <c:orientation val="minMax"/>
        </c:scaling>
        <c:delete val="1"/>
        <c:axPos val="b"/>
        <c:majorTickMark val="out"/>
        <c:minorTickMark val="none"/>
        <c:tickLblPos val="nextTo"/>
        <c:crossAx val="113926912"/>
        <c:crosses val="autoZero"/>
      </c:ser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547162073490829"/>
          <c:y val="0.10644964263070641"/>
          <c:w val="0.3298987496354624"/>
          <c:h val="0.53827586544698103"/>
        </c:manualLayout>
      </c:layout>
      <c:overlay val="0"/>
      <c:spPr>
        <a:effectLst>
          <a:glow rad="635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096987440564909"/>
          <c:y val="1.5342658730158731E-2"/>
          <c:w val="0.72911438358001368"/>
          <c:h val="0.896710714285714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Встали на учет до 2018 года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земельных участков</c:v>
                </c:pt>
                <c:pt idx="1">
                  <c:v>Количество                               граждан в очереди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3054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Встали на учет в 2018 году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земельных участков</c:v>
                </c:pt>
                <c:pt idx="1">
                  <c:v>Количество                               граждан в очереди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перечне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602998478921375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 перечне </a:t>
                    </a:r>
                  </a:p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2110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земельных участков</c:v>
                </c:pt>
                <c:pt idx="1">
                  <c:v>Количество                               граждан в очереди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 стадии образования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19841269841269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 </a:t>
                    </a: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стадии 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образования </a:t>
                    </a:r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1171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земельных участков</c:v>
                </c:pt>
                <c:pt idx="1">
                  <c:v>Количество                               граждан в очереди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839360"/>
        <c:axId val="51840896"/>
      </c:barChart>
      <c:catAx>
        <c:axId val="518393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1840896"/>
        <c:crosses val="autoZero"/>
        <c:auto val="1"/>
        <c:lblAlgn val="ctr"/>
        <c:lblOffset val="50"/>
        <c:noMultiLvlLbl val="0"/>
      </c:catAx>
      <c:valAx>
        <c:axId val="518408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183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утвержденных невостребованных долей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7130853460419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161391</c:v>
                </c:pt>
                <c:pt idx="1">
                  <c:v>148451</c:v>
                </c:pt>
                <c:pt idx="2">
                  <c:v>158691</c:v>
                </c:pt>
                <c:pt idx="3">
                  <c:v>152523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Площадь долей, признанных муниципальной собственностью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61295135633899E-2"/>
                  <c:y val="-1.7747582590141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18734999779139E-2"/>
                  <c:y val="-7.2516660781234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1795265697163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4395942026140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65292</c:v>
                </c:pt>
                <c:pt idx="1">
                  <c:v>107987</c:v>
                </c:pt>
                <c:pt idx="2">
                  <c:v>125638</c:v>
                </c:pt>
                <c:pt idx="3">
                  <c:v>129413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Площадь долей, на которые зарегистрировано право муниципальной собственности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39594202614051E-2"/>
                  <c:y val="2.3854782602162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453017713144243E-2"/>
                  <c:y val="-2.3854782602162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68165911645325E-2"/>
                  <c:y val="6.58391999819680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54533</c:v>
                </c:pt>
                <c:pt idx="1">
                  <c:v>93013</c:v>
                </c:pt>
                <c:pt idx="2">
                  <c:v>111164</c:v>
                </c:pt>
                <c:pt idx="3">
                  <c:v>112675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Площадь невостребованных земельных долей, вовлеченных в сельскохозяйственный оборот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2544</c:v>
                </c:pt>
                <c:pt idx="1">
                  <c:v>5593</c:v>
                </c:pt>
                <c:pt idx="2">
                  <c:v>9044</c:v>
                </c:pt>
                <c:pt idx="3">
                  <c:v>9316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510464"/>
        <c:axId val="114532736"/>
      </c:barChart>
      <c:catAx>
        <c:axId val="11451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532736"/>
        <c:crosses val="autoZero"/>
        <c:auto val="1"/>
        <c:lblAlgn val="ctr"/>
        <c:lblOffset val="100"/>
        <c:noMultiLvlLbl val="0"/>
      </c:catAx>
      <c:valAx>
        <c:axId val="11453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51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21375186846042"/>
          <c:y val="2.5238077735167889E-2"/>
          <c:w val="0.34678622363021233"/>
          <c:h val="0.97476192226483283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Выполнение государственного задания в 2018 году   </a:t>
            </a:r>
          </a:p>
          <a:p>
            <a:pPr>
              <a:defRPr sz="2400"/>
            </a:pPr>
            <a:r>
              <a:rPr lang="ru-RU" sz="2400" b="1" i="0" u="none" strike="noStrike" baseline="0" dirty="0">
                <a:latin typeface="Times New Roman" pitchFamily="18" charset="0"/>
                <a:cs typeface="Times New Roman" pitchFamily="18" charset="0"/>
              </a:rPr>
              <a:t>ГБУ ИО "Центр кадастровой оценки"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395124146839238"/>
          <c:y val="2.358713270389894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79953224941153"/>
          <c:y val="0.13873552083592094"/>
          <c:w val="0.57201335145224252"/>
          <c:h val="0.77384336421669764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883</a:t>
                    </a:r>
                    <a:r>
                      <a:rPr lang="ru-RU"/>
                      <a:t> объекта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1176</a:t>
                    </a:r>
                    <a:r>
                      <a:rPr lang="ru-RU"/>
                      <a:t> объектов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10573</a:t>
                    </a:r>
                    <a:r>
                      <a:rPr lang="ru-RU"/>
                      <a:t> объекта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Информация о характеристиках объектов недвижимости</c:v>
                </c:pt>
                <c:pt idx="1">
                  <c:v>Предварительный этап определения кадастровой стоимости земель ЛФ и ВФ</c:v>
                </c:pt>
                <c:pt idx="2">
                  <c:v>Мониторинг рынка недвижимости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883</c:v>
                </c:pt>
                <c:pt idx="1">
                  <c:v>1176</c:v>
                </c:pt>
                <c:pt idx="2">
                  <c:v>10573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5546249803229965E-2"/>
          <c:y val="0.75998310936684954"/>
          <c:w val="0.9505393588347355"/>
          <c:h val="0.21898639641653664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АО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сельское хозяйство - 2 АО</c:v>
                </c:pt>
                <c:pt idx="1">
                  <c:v>здравоохранение - 1 АО</c:v>
                </c:pt>
                <c:pt idx="2">
                  <c:v>ЖКХ - 4 АО</c:v>
                </c:pt>
                <c:pt idx="3">
                  <c:v>текстильная и легкая промышленность - 1 АО</c:v>
                </c:pt>
                <c:pt idx="4">
                  <c:v>культура - 1 АО</c:v>
                </c:pt>
                <c:pt idx="5">
                  <c:v>транспорт - 1 АО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594675105032728"/>
          <c:y val="0.33304486244774961"/>
          <c:w val="0.2324497697902824"/>
          <c:h val="0.66695513755225044"/>
        </c:manualLayout>
      </c:layout>
      <c:overlay val="0"/>
      <c:txPr>
        <a:bodyPr/>
        <a:lstStyle/>
        <a:p>
          <a:pPr>
            <a:defRPr sz="1400" baseline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0.29647</cdr:x>
      <cdr:y>0.22639</cdr:y>
    </cdr:from>
    <cdr:to>
      <cdr:x>0.41791</cdr:x>
      <cdr:y>0.48773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0.20209</cdr:x>
      <cdr:y>0.46993</cdr:y>
    </cdr:from>
    <cdr:to>
      <cdr:x>0.28374</cdr:x>
      <cdr:y>0.68063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2255360" y="2452458"/>
          <a:ext cx="911245" cy="109959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0.32881</cdr:x>
      <cdr:y>0.68808</cdr:y>
    </cdr:from>
    <cdr:to>
      <cdr:x>0.36442</cdr:x>
      <cdr:y>0.81591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 flipV="1">
          <a:off x="3669679" y="3590925"/>
          <a:ext cx="397421" cy="6671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0.35669</cdr:x>
      <cdr:y>0.13164</cdr:y>
    </cdr:from>
    <cdr:to>
      <cdr:x>0.48944</cdr:x>
      <cdr:y>0.2074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>
          <a:off x="3980811" y="686996"/>
          <a:ext cx="1481540" cy="3953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0.69912</cdr:x>
      <cdr:y>0.71212</cdr:y>
    </cdr:from>
    <cdr:to>
      <cdr:x>0.79567</cdr:x>
      <cdr:y>0.85523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 flipH="1" flipV="1">
          <a:off x="6383213" y="3625129"/>
          <a:ext cx="881556" cy="72850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0.67264</cdr:x>
      <cdr:y>0.02503</cdr:y>
    </cdr:from>
    <cdr:to>
      <cdr:x>0.99122</cdr:x>
      <cdr:y>0.23715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7506929" y="130629"/>
          <a:ext cx="3555471" cy="1107007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ln xmlns:a="http://schemas.openxmlformats.org/drawingml/2006/main">
          <a:noFill/>
        </a:ln>
        <a:effectLst xmlns:a="http://schemas.openxmlformats.org/drawingml/2006/main">
          <a:outerShdw blurRad="50800" dist="38100" dir="10800000" algn="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объектов недвижимости – 3104</a:t>
          </a:r>
        </a:p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земельных участков - 1946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0.69571</cdr:x>
      <cdr:y>0.175</cdr:y>
    </cdr:from>
    <cdr:to>
      <cdr:x>0.86845</cdr:x>
      <cdr:y>0.24534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5760640" y="720080"/>
          <a:ext cx="1430346" cy="289441"/>
        </a:xfrm>
        <a:prstGeom xmlns:a="http://schemas.openxmlformats.org/drawingml/2006/main" prst="wedgeRoundRectCallout">
          <a:avLst>
            <a:gd name="adj1" fmla="val -99556"/>
            <a:gd name="adj2" fmla="val 234444"/>
            <a:gd name="adj3" fmla="val 16667"/>
          </a:avLst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anchor="ctr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АО «Медтехника»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0.00785</cdr:x>
      <cdr:y>0.0336</cdr:y>
    </cdr:from>
    <cdr:to>
      <cdr:x>0.19443</cdr:x>
      <cdr:y>0.13146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86669" y="163707"/>
          <a:ext cx="2059914" cy="476726"/>
        </a:xfrm>
        <a:prstGeom xmlns:a="http://schemas.openxmlformats.org/drawingml/2006/main" prst="wedgeRoundRectCallout">
          <a:avLst>
            <a:gd name="adj1" fmla="val 37745"/>
            <a:gd name="adj2" fmla="val 126284"/>
            <a:gd name="adj3" fmla="val 16667"/>
          </a:avLst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ОАО «Ивановский Дом звука»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0.56526</cdr:x>
      <cdr:y>0.02188</cdr:y>
    </cdr:from>
    <cdr:to>
      <cdr:x>0.80876</cdr:x>
      <cdr:y>0.12897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4680520" y="97419"/>
          <a:ext cx="2016224" cy="476726"/>
        </a:xfrm>
        <a:prstGeom xmlns:a="http://schemas.openxmlformats.org/drawingml/2006/main" prst="wedgeRoundRectCallout">
          <a:avLst>
            <a:gd name="adj1" fmla="val -61501"/>
            <a:gd name="adj2" fmla="val 137036"/>
            <a:gd name="adj3" fmla="val 16667"/>
          </a:avLst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АО «Ивагролизинг</a:t>
          </a:r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», </a:t>
          </a:r>
        </a:p>
        <a:p xmlns:a="http://schemas.openxmlformats.org/drawingml/2006/main">
          <a:pPr algn="ctr">
            <a:defRPr/>
          </a:pPr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ОАО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«Совхоз «Тепличный»</a:t>
          </a:r>
        </a:p>
      </cdr:txBody>
    </cdr:sp>
  </cdr:relSizeAnchor>
  <cdr:relSizeAnchor xmlns:cdr="http://schemas.openxmlformats.org/drawingml/2006/chartDrawing">
    <cdr:from>
      <cdr:x>0.2348</cdr:x>
      <cdr:y>0.0265</cdr:y>
    </cdr:from>
    <cdr:to>
      <cdr:x>0.49762</cdr:x>
      <cdr:y>0.12436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2592279" y="129096"/>
          <a:ext cx="2901662" cy="476726"/>
        </a:xfrm>
        <a:prstGeom xmlns:a="http://schemas.openxmlformats.org/drawingml/2006/main" prst="wedgeRoundRectCallout">
          <a:avLst>
            <a:gd name="adj1" fmla="val -30519"/>
            <a:gd name="adj2" fmla="val 101401"/>
            <a:gd name="adj3" fmla="val 16667"/>
          </a:avLst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ОАО «Авиационное предприятие</a:t>
          </a:r>
        </a:p>
        <a:p xmlns:a="http://schemas.openxmlformats.org/drawingml/2006/main">
          <a:pPr algn="ctr">
            <a:defRPr/>
          </a:pP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«Золотое кольцо»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0.01659</cdr:x>
      <cdr:y>0.84447</cdr:y>
    </cdr:from>
    <cdr:to>
      <cdr:x>0.22691</cdr:x>
      <cdr:y>0.98078</cdr:y>
    </cdr:to>
    <cdr:sp macro="" textlink="">
      <cdr:nvSpPr>
        <cdr:cNvPr id="7" name="Скругленная прямоугольная выноска 6"/>
        <cdr:cNvSpPr/>
      </cdr:nvSpPr>
      <cdr:spPr>
        <a:xfrm xmlns:a="http://schemas.openxmlformats.org/drawingml/2006/main">
          <a:off x="183157" y="4113869"/>
          <a:ext cx="2321984" cy="664012"/>
        </a:xfrm>
        <a:prstGeom xmlns:a="http://schemas.openxmlformats.org/drawingml/2006/main" prst="wedgeRoundRectCallout">
          <a:avLst>
            <a:gd name="adj1" fmla="val -26818"/>
            <a:gd name="adj2" fmla="val -303057"/>
            <a:gd name="adj3" fmla="val 16667"/>
          </a:avLst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ОАО «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Центр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развития лизинга в текстильной и легкой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промышленности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0.55746</cdr:x>
      <cdr:y>0.9255</cdr:y>
    </cdr:from>
    <cdr:to>
      <cdr:x>0.74683</cdr:x>
      <cdr:y>0.98712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6154586" y="4508604"/>
          <a:ext cx="2090718" cy="300160"/>
        </a:xfrm>
        <a:prstGeom xmlns:a="http://schemas.openxmlformats.org/drawingml/2006/main" prst="wedgeRoundRectCallout">
          <a:avLst>
            <a:gd name="adj1" fmla="val -20358"/>
            <a:gd name="adj2" fmla="val 39815"/>
            <a:gd name="adj3" fmla="val 16667"/>
          </a:avLst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АО «Водоканал»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0.5843</cdr:x>
      <cdr:y>0.02525</cdr:y>
    </cdr:from>
    <cdr:to>
      <cdr:x>0.81072</cdr:x>
      <cdr:y>0.22729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2692" y="1142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2.25514E-17</cdr:x>
      <cdr:y>0.03713</cdr:y>
    </cdr:from>
    <cdr:to>
      <cdr:x>1</cdr:x>
      <cdr:y>0.13396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800" y="203200"/>
          <a:ext cx="5664629" cy="529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земельных участков, млн. руб</a:t>
          </a:r>
          <a:r>
            <a:rPr lang="ru-RU" sz="1600" b="1" dirty="0" smtClean="0">
              <a:solidFill>
                <a:srgbClr val="130759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b="1" dirty="0">
            <a:solidFill>
              <a:srgbClr val="13075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0.5843</cdr:x>
      <cdr:y>0.02525</cdr:y>
    </cdr:from>
    <cdr:to>
      <cdr:x>0.81072</cdr:x>
      <cdr:y>0.22729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2692" y="1142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0.15152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8748712" cy="85415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/>
        <a:p xmlns:a="http://schemas.openxmlformats.org/drawingml/2006/main">
          <a:pPr algn="ctr"/>
          <a:endParaRPr lang="ru-RU" sz="1800" dirty="0" smtClean="0">
            <a:ln w="18415" cmpd="sng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имущества казны Ивановской области, </a:t>
          </a:r>
        </a:p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(за исключением земельных участков), млн. руб.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DA96EA-BC24-4E12-80C7-A053B5E5C9B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03635" y="11774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69" y="457200"/>
            <a:ext cx="3578931" cy="25353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4513009"/>
            <a:ext cx="1219200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основных результатах работы </a:t>
            </a:r>
          </a:p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год  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967337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Департамент управления имуществом 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Ивановской области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48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096801" y="855856"/>
            <a:ext cx="5722424" cy="5857620"/>
          </a:xfrm>
        </p:spPr>
        <p:txBody>
          <a:bodyPr>
            <a:normAutofit fontScale="70000" lnSpcReduction="20000"/>
          </a:bodyPr>
          <a:lstStyle/>
          <a:p>
            <a:pPr marL="263525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Рассмотрено 233 обращения заинтересованных лиц:</a:t>
            </a:r>
          </a:p>
          <a:p>
            <a:pPr marL="263525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20725" indent="-45720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 утверждении схемы расположения земельных участков на кадастровом плане территории</a:t>
            </a:r>
          </a:p>
          <a:p>
            <a:pPr marL="720725" indent="-4572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 изменении вида разрешенного использования земельных участков</a:t>
            </a:r>
          </a:p>
          <a:p>
            <a:pPr marL="720725" indent="-4572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 установлении публичных сервитутов на земельные участки в границах полосы отвода авто-мобильных дорог регионального или межмуниципального значения</a:t>
            </a:r>
          </a:p>
          <a:p>
            <a:pPr marL="720725" indent="-4572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 утверждении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границ охранных зон газораспределительных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сетей</a:t>
            </a:r>
          </a:p>
          <a:p>
            <a:pPr marL="263525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63525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итогам подготовлено 83 распоряжения Департамента.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17" y="2895600"/>
            <a:ext cx="3414995" cy="169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3" y="4666841"/>
            <a:ext cx="3594820" cy="1938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8" y="932058"/>
            <a:ext cx="3642269" cy="1927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36597" y="3175000"/>
            <a:ext cx="1089238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будут привлечены для выполнения в 2019 году комплексных кадастровых работ на территории:</a:t>
            </a:r>
          </a:p>
          <a:p>
            <a:pPr>
              <a:buFont typeface="Arial" pitchFamily="34" charset="0"/>
              <a:buChar char="•"/>
            </a:pPr>
            <a:r>
              <a:rPr lang="en-US" sz="3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Фурмановского</a:t>
            </a:r>
            <a:r>
              <a:rPr lang="ru-RU" sz="3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</a:p>
          <a:p>
            <a:pPr>
              <a:buFont typeface="Arial" pitchFamily="34" charset="0"/>
              <a:buChar char="•"/>
            </a:pPr>
            <a:r>
              <a:rPr lang="en-US" sz="3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Иваново</a:t>
            </a:r>
          </a:p>
          <a:p>
            <a:pPr>
              <a:buFont typeface="Arial" pitchFamily="34" charset="0"/>
              <a:buChar char="•"/>
            </a:pPr>
            <a:r>
              <a:rPr lang="en-US" sz="3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Тейково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2161" y="1044650"/>
            <a:ext cx="11356843" cy="129614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Ивановской области будет предоставлена субсидия федерального бюджета в размере 838,6 </a:t>
            </a:r>
            <a:r>
              <a:rPr lang="ru-RU" sz="3200" b="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в 2019 году.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93697" y="2386982"/>
            <a:ext cx="8736971" cy="4031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3200" b="1" i="1" dirty="0" smtClean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002060"/>
              </a:solidFill>
            </a:endParaRPr>
          </a:p>
          <a:p>
            <a:endParaRPr lang="ru-RU" sz="3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Верхнеландеховский</a:t>
            </a:r>
            <a:r>
              <a:rPr lang="ru-RU" sz="3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Комсомольский </a:t>
            </a:r>
            <a:r>
              <a:rPr lang="ru-RU" sz="3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</a:p>
          <a:p>
            <a:r>
              <a:rPr lang="ru-RU" sz="32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Лухский</a:t>
            </a:r>
            <a:r>
              <a:rPr lang="ru-RU" sz="3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r>
              <a:rPr lang="ru-RU" sz="32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Тейковский</a:t>
            </a:r>
            <a:r>
              <a:rPr lang="ru-RU" sz="3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</a:p>
          <a:p>
            <a:r>
              <a:rPr lang="ru-RU" sz="32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Фурмановский</a:t>
            </a:r>
            <a:r>
              <a:rPr lang="ru-RU" sz="3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</a:p>
          <a:p>
            <a:r>
              <a:rPr lang="ru-RU" sz="32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Южский</a:t>
            </a:r>
            <a:r>
              <a:rPr lang="ru-RU" sz="3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8797" y="1611164"/>
            <a:ext cx="11356843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образования Ивановской области</a:t>
            </a:r>
            <a:br>
              <a:rPr lang="ru-RU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участники комплексных кадастровых работ</a:t>
            </a:r>
            <a:r>
              <a:rPr lang="en-US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году</a:t>
            </a:r>
            <a:endParaRPr lang="ru-RU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1"/>
          <p:cNvSpPr txBox="1">
            <a:spLocks noGrp="1"/>
          </p:cNvSpPr>
          <p:nvPr>
            <p:ph idx="1"/>
          </p:nvPr>
        </p:nvSpPr>
        <p:spPr>
          <a:xfrm>
            <a:off x="736343" y="858487"/>
            <a:ext cx="10720916" cy="17105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Департамента как члена Комиссии по рассмотрению споров </a:t>
            </a:r>
            <a:r>
              <a:rPr lang="en-US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en-US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определения кадастровой стоимости </a:t>
            </a:r>
            <a:br>
              <a:rPr lang="ru-RU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Управлении Росреестра по Ивановской области</a:t>
            </a:r>
            <a:endParaRPr lang="ru-RU" sz="24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477461"/>
              </p:ext>
            </p:extLst>
          </p:nvPr>
        </p:nvGraphicFramePr>
        <p:xfrm>
          <a:off x="578181" y="2293640"/>
          <a:ext cx="109728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98735" y="897712"/>
            <a:ext cx="10196132" cy="97849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органами местного самоуправления</a:t>
            </a:r>
            <a:br>
              <a:rPr lang="ru-RU" altLang="ru-RU" sz="2400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Закона Ивановской области от 31.12.2002 № 111-ОЗ </a:t>
            </a:r>
            <a:br>
              <a:rPr lang="ru-RU" altLang="ru-RU" sz="2400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состоянию на 01.01.2019</a:t>
            </a:r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634887"/>
              </p:ext>
            </p:extLst>
          </p:nvPr>
        </p:nvGraphicFramePr>
        <p:xfrm>
          <a:off x="2449285" y="1981200"/>
          <a:ext cx="6683829" cy="471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93371" y="797730"/>
            <a:ext cx="9781692" cy="551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Невостребованные земельные доли, га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218163"/>
              </p:ext>
            </p:extLst>
          </p:nvPr>
        </p:nvGraphicFramePr>
        <p:xfrm>
          <a:off x="1179150" y="1381720"/>
          <a:ext cx="10187350" cy="532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15649988"/>
              </p:ext>
            </p:extLst>
          </p:nvPr>
        </p:nvGraphicFramePr>
        <p:xfrm>
          <a:off x="571501" y="764381"/>
          <a:ext cx="10833099" cy="6093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22029" y="888163"/>
            <a:ext cx="11394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деятельности хозяйственных обществ,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которых находятся в собственности  Ивановской области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292014"/>
              </p:ext>
            </p:extLst>
          </p:nvPr>
        </p:nvGraphicFramePr>
        <p:xfrm>
          <a:off x="379873" y="1986476"/>
          <a:ext cx="11040368" cy="487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кругленная прямоугольная выноска 8"/>
          <p:cNvSpPr/>
          <p:nvPr/>
        </p:nvSpPr>
        <p:spPr>
          <a:xfrm>
            <a:off x="6377628" y="5231261"/>
            <a:ext cx="2339634" cy="851297"/>
          </a:xfrm>
          <a:prstGeom prst="wedgeRoundRectCallout">
            <a:avLst>
              <a:gd name="adj1" fmla="val -58950"/>
              <a:gd name="adj2" fmla="val -96447"/>
              <a:gd name="adj3" fmla="val 16667"/>
            </a:avLst>
          </a:prstGeom>
          <a:solidFill>
            <a:srgbClr val="9BBB59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АО «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ИвЦЭС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АО «ПИ «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Гипрокоммунэнерго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АО «Газпром газораспределение Иваново»</a:t>
            </a:r>
          </a:p>
        </p:txBody>
      </p:sp>
      <p:sp>
        <p:nvSpPr>
          <p:cNvPr id="12" name="Стрелка вверх 11"/>
          <p:cNvSpPr/>
          <p:nvPr/>
        </p:nvSpPr>
        <p:spPr>
          <a:xfrm>
            <a:off x="7304339" y="6082558"/>
            <a:ext cx="515274" cy="394442"/>
          </a:xfrm>
          <a:prstGeom prst="up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18171"/>
              </p:ext>
            </p:extLst>
          </p:nvPr>
        </p:nvGraphicFramePr>
        <p:xfrm>
          <a:off x="431800" y="1821316"/>
          <a:ext cx="11214100" cy="476998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769937"/>
                <a:gridCol w="4444163"/>
              </a:tblGrid>
              <a:tr h="38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рублей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</a:tr>
              <a:tr h="38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 виде дивидендов по акциям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8 450 447,60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</a:tr>
              <a:tr h="799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 и земельных участков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18 689 616,76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</a:tr>
              <a:tr h="799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перечисления части прибыли государственными унитарными предприятиями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1 340 116,42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</a:tr>
              <a:tr h="799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 и земельных участков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6 544 303,56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</a:tr>
              <a:tr h="121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от денежных взысканий (штрафов) и иных сумм в возмещение ущерба (пени), дебиторской задолженности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1 301 502,15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</a:tr>
              <a:tr h="38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36 325 986,49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</a:tr>
            </a:tbl>
          </a:graphicData>
        </a:graphic>
      </p:graphicFrame>
      <p:sp>
        <p:nvSpPr>
          <p:cNvPr id="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34433" y="508000"/>
            <a:ext cx="11857567" cy="115892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Структура администрируемых доходов </a:t>
            </a:r>
            <a:br>
              <a:rPr lang="ru-RU" sz="2800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 2018 году</a:t>
            </a:r>
          </a:p>
        </p:txBody>
      </p:sp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090714"/>
            <a:ext cx="12192000" cy="439737"/>
          </a:xfrm>
        </p:spPr>
        <p:txBody>
          <a:bodyPr anchorCtr="0">
            <a:no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Привлечено средств от сдачи в аренду следующего имущества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Ивановской области: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17320527"/>
              </p:ext>
            </p:extLst>
          </p:nvPr>
        </p:nvGraphicFramePr>
        <p:xfrm>
          <a:off x="229128" y="1385392"/>
          <a:ext cx="566462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276375"/>
              </p:ext>
            </p:extLst>
          </p:nvPr>
        </p:nvGraphicFramePr>
        <p:xfrm>
          <a:off x="5952129" y="1385392"/>
          <a:ext cx="60486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Sub>
          <a:bldChart bld="series"/>
        </p:bldSub>
      </p:bldGraphic>
      <p:bldGraphic spid="9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12547" y="756194"/>
            <a:ext cx="10768508" cy="137740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юридических лиц, сведения о которых включены в Реестр имущества, находящегося в собственности Ивановской области, по состоянию  на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01.01.2019</a:t>
            </a:r>
          </a:p>
        </p:txBody>
      </p:sp>
      <p:graphicFrame>
        <p:nvGraphicFramePr>
          <p:cNvPr id="10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408276"/>
              </p:ext>
            </p:extLst>
          </p:nvPr>
        </p:nvGraphicFramePr>
        <p:xfrm>
          <a:off x="912813" y="2708275"/>
          <a:ext cx="1016793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Лист" r:id="rId4" imgW="7627566" imgH="3604332" progId="Excel.Sheet.8">
                  <p:embed/>
                </p:oleObj>
              </mc:Choice>
              <mc:Fallback>
                <p:oleObj name="Лист" r:id="rId4" imgW="7627566" imgH="3604332" progId="Excel.Sheet.8">
                  <p:embed/>
                  <p:pic>
                    <p:nvPicPr>
                      <p:cNvPr id="0" name="Picture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2708275"/>
                        <a:ext cx="10167937" cy="360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Скругленная прямоугольная выноска 10"/>
          <p:cNvSpPr/>
          <p:nvPr/>
        </p:nvSpPr>
        <p:spPr>
          <a:xfrm>
            <a:off x="8208235" y="5267325"/>
            <a:ext cx="2784308" cy="1081088"/>
          </a:xfrm>
          <a:prstGeom prst="wedgeRoundRectCallout">
            <a:avLst>
              <a:gd name="adj1" fmla="val -88949"/>
              <a:gd name="adj2" fmla="val -12096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Бюджетные, казенные, автономные учреждения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623133" y="2541405"/>
            <a:ext cx="2083790" cy="1098690"/>
          </a:xfrm>
          <a:prstGeom prst="wedgeRoundRectCallout">
            <a:avLst>
              <a:gd name="adj1" fmla="val -135430"/>
              <a:gd name="adj2" fmla="val 26531"/>
              <a:gd name="adj3" fmla="val 16667"/>
            </a:avLst>
          </a:prstGeom>
          <a:solidFill>
            <a:srgbClr val="4BACC6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Хозяйственные общества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897540" y="2541405"/>
            <a:ext cx="2104978" cy="1098690"/>
          </a:xfrm>
          <a:prstGeom prst="wedgeRoundRectCallout">
            <a:avLst>
              <a:gd name="adj1" fmla="val 110038"/>
              <a:gd name="adj2" fmla="val 29360"/>
              <a:gd name="adj3" fmla="val 16667"/>
            </a:avLst>
          </a:prstGeom>
          <a:solidFill>
            <a:srgbClr val="4BACC6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Государственные унитарные предприятия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90500" y="1390789"/>
            <a:ext cx="118237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Автоматизация деятельности Департамента в части управления имуществом, находящимся в собственности Ивановской области, включая, модернизацию и усовершенствование механизмов учета областного имущества и получения аналитической информации из реестра областного имущества.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Координация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взаимодействия государственного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бюджетного учреждения Ивановской области «Центр кадастровой оценки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органов местного самоуправления в части получения информации необходимой для определения кадастровой стоимости.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Организация проведения комплексных кадастровых работ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территории Ивановской области.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Работа в рамках компетенции по повышению эффективности оказания имущественной поддержки субъектам малого и среднего предпринимательства, предусмотренной Федеральным законом «О развитии малого и среднего предпринимательства».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Мониторинг работы муниципальных образований по реализации  Закона Ивановской области «О бесплатном предоставлении земельных участков в собственность гражданам Российской Федерации» в части формирования, предоставления многодетным гражданам земельных участков.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Совершенствование нормативной правовой базы Ивановской области в связи с изменениями в федеральном законодательстве в сфере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земельно-имущественных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отношений.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Разработка дорожной карты по осуществлению проверок по наличию и использования имущества Ивановской области на пятилетний период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1157" y="787258"/>
            <a:ext cx="11720886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перспективы деятельности Департамента в 2019 году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9001" y="2449300"/>
            <a:ext cx="10515600" cy="1325563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2801" y="808224"/>
            <a:ext cx="11623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Состав объектов недвижимости, учтенных в Реестре имущества,</a:t>
            </a:r>
            <a:br>
              <a:rPr lang="ru-RU" sz="2400" b="1" dirty="0"/>
            </a:br>
            <a:r>
              <a:rPr lang="ru-RU" sz="2400" b="1" dirty="0"/>
              <a:t>находящегося в собственности Ивановской области</a:t>
            </a:r>
          </a:p>
        </p:txBody>
      </p:sp>
      <p:graphicFrame>
        <p:nvGraphicFramePr>
          <p:cNvPr id="8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396555"/>
              </p:ext>
            </p:extLst>
          </p:nvPr>
        </p:nvGraphicFramePr>
        <p:xfrm>
          <a:off x="334943" y="1639221"/>
          <a:ext cx="11160371" cy="521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2742" y="840128"/>
            <a:ext cx="11425269" cy="68228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Департаментом обеспечена передача: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1419" y="1522413"/>
            <a:ext cx="10847916" cy="792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Ивановской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886" y="5629275"/>
            <a:ext cx="5372100" cy="8651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48404" y="5503863"/>
            <a:ext cx="5568951" cy="11160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муниципальных образований Ивановской области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7160618">
            <a:off x="468651" y="2847948"/>
            <a:ext cx="3196429" cy="2165884"/>
          </a:xfrm>
          <a:prstGeom prst="rightArrow">
            <a:avLst>
              <a:gd name="adj1" fmla="val 50000"/>
              <a:gd name="adj2" fmla="val 5012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объекта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единиц движимого имущества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1574121">
            <a:off x="5305981" y="2287709"/>
            <a:ext cx="3712661" cy="3039303"/>
          </a:xfrm>
          <a:prstGeom prst="downArrow">
            <a:avLst>
              <a:gd name="adj1" fmla="val 4885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объектов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недвижимости,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земельный участок,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движимого имущества</a:t>
            </a:r>
          </a:p>
        </p:txBody>
      </p:sp>
      <p:sp>
        <p:nvSpPr>
          <p:cNvPr id="13" name="Стрелка вниз 12"/>
          <p:cNvSpPr/>
          <p:nvPr/>
        </p:nvSpPr>
        <p:spPr>
          <a:xfrm rot="885793">
            <a:off x="3265180" y="2434427"/>
            <a:ext cx="2169728" cy="319893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объект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692885">
            <a:off x="8231961" y="2471645"/>
            <a:ext cx="3891601" cy="302646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объектов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недвижимости,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земельных участков,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движимого 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8608" y="729656"/>
            <a:ext cx="10850149" cy="11572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2018 году Департаментом обеспечена передача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собственность Ивановской области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782406"/>
            <a:ext cx="5256708" cy="2341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76" y="4424046"/>
            <a:ext cx="5292624" cy="226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94970" y="3291776"/>
            <a:ext cx="5082656" cy="1366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E47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 школьных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автобуса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219" y="2004402"/>
            <a:ext cx="5173418" cy="9498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E47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автомобилей скорой помощи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5" y="4999209"/>
            <a:ext cx="6742755" cy="185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1492062"/>
            <a:ext cx="2443248" cy="140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90784" y="5644240"/>
            <a:ext cx="6579916" cy="9891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168 томов Большой Российской</a:t>
            </a:r>
          </a:p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Православной энциклопедий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0784" y="1832428"/>
            <a:ext cx="6566529" cy="1193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Оборудование для проведения ЕГЭ (автоматизированные рабочие места)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483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единиц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0784" y="3149600"/>
            <a:ext cx="6606408" cy="13001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101 стационарный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металлодетектор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обеспечения безопасности в период проведения выборов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17601" y="686326"/>
            <a:ext cx="9410700" cy="13566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2018 году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Департаментом обеспечена передача в собственность Ивановской области и собственность муниципальных образований Ивановской области следующего движимого имущества: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899" y="4689786"/>
            <a:ext cx="3325261" cy="192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949592"/>
            <a:ext cx="3386087" cy="164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90784" y="4585141"/>
            <a:ext cx="6606408" cy="9278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троллейбусов для обеспечения населения г. Иваново общественным транспортом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aphicFrame>
        <p:nvGraphicFramePr>
          <p:cNvPr id="6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39368793"/>
              </p:ext>
            </p:extLst>
          </p:nvPr>
        </p:nvGraphicFramePr>
        <p:xfrm>
          <a:off x="1" y="1268760"/>
          <a:ext cx="56443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64165" y="530703"/>
            <a:ext cx="11831988" cy="64807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SimSun-ExtB" pitchFamily="49" charset="-122"/>
                <a:cs typeface="Times New Roman" panose="02020603050405020304" pitchFamily="18" charset="0"/>
              </a:rPr>
              <a:t>Оказание имущественной поддержки субъектам МСП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SimSun-ExtB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54062433"/>
              </p:ext>
            </p:extLst>
          </p:nvPr>
        </p:nvGraphicFramePr>
        <p:xfrm>
          <a:off x="6096001" y="1268760"/>
          <a:ext cx="6095999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5621" y="985838"/>
            <a:ext cx="11058071" cy="7034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распоряжений,  принятых Департаментом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2018 году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731807"/>
              </p:ext>
            </p:extLst>
          </p:nvPr>
        </p:nvGraphicFramePr>
        <p:xfrm>
          <a:off x="266700" y="1752600"/>
          <a:ext cx="11925299" cy="492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56" y="1088483"/>
            <a:ext cx="3788813" cy="2132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" y="1285404"/>
            <a:ext cx="6768075" cy="6093296"/>
          </a:xfrm>
        </p:spPr>
        <p:txBody>
          <a:bodyPr>
            <a:normAutofit/>
          </a:bodyPr>
          <a:lstStyle/>
          <a:p>
            <a:pPr marL="263525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2018 году рассмотрено 39 обращений по вопросам изменения категории земельных участков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Подготовлено 12 проектов распоряжений Правительства Ивановской области по вопросам перевода земельных участков, отнесения земельных участков к определенной категории земель</a:t>
            </a:r>
          </a:p>
          <a:p>
            <a:pPr marL="263525" indent="0">
              <a:buNone/>
            </a:pP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09" y="2996952"/>
            <a:ext cx="3552395" cy="1781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7" y="4619243"/>
            <a:ext cx="3151963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4E6C"/>
      </a:accent2>
      <a:accent3>
        <a:srgbClr val="59A9F2"/>
      </a:accent3>
      <a:accent4>
        <a:srgbClr val="21B2C8"/>
      </a:accent4>
      <a:accent5>
        <a:srgbClr val="20C8F7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1592</TotalTime>
  <Words>937</Words>
  <Application>Microsoft Office PowerPoint</Application>
  <PresentationFormat>Произвольный</PresentationFormat>
  <Paragraphs>174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Поток</vt:lpstr>
      <vt:lpstr>Лист</vt:lpstr>
      <vt:lpstr>Презентация PowerPoint</vt:lpstr>
      <vt:lpstr>Структура юридических лиц, сведения о которых включены в Реестр имущества, находящегося в собственности Ивановской области, по состоянию  на  01.01.2019</vt:lpstr>
      <vt:lpstr>Презентация PowerPoint</vt:lpstr>
      <vt:lpstr> В 2018 году Департаментом обеспечена передача: </vt:lpstr>
      <vt:lpstr> В 2018 году Департаментом обеспечена передача в собственность Ивановской области </vt:lpstr>
      <vt:lpstr> В 2018 году Департаментом обеспечена передача в собственность Ивановской области и собственность муниципальных образований Ивановской области следующего движимого имущества: </vt:lpstr>
      <vt:lpstr>Оказание имущественной поддержки субъектам МСП</vt:lpstr>
      <vt:lpstr>Структура распоряжений,  принятых Департаментом 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органами местного самоуправления  Закона Ивановской области от 31.12.2002 № 111-ОЗ  по состоянию на 01.01.2019</vt:lpstr>
      <vt:lpstr>Невостребованные земельные доли, га</vt:lpstr>
      <vt:lpstr>Презентация PowerPoint</vt:lpstr>
      <vt:lpstr>Презентация PowerPoint</vt:lpstr>
      <vt:lpstr> Структура администрируемых доходов  в 2018 году</vt:lpstr>
      <vt:lpstr> Привлечено средств от сдачи в аренду следующего имущества  Ивановской области: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Гришина Екатерина</dc:creator>
  <cp:lastModifiedBy>Почта</cp:lastModifiedBy>
  <cp:revision>117</cp:revision>
  <cp:lastPrinted>2019-03-12T14:06:47Z</cp:lastPrinted>
  <dcterms:created xsi:type="dcterms:W3CDTF">2019-03-11T10:58:12Z</dcterms:created>
  <dcterms:modified xsi:type="dcterms:W3CDTF">2019-03-21T14:44:56Z</dcterms:modified>
</cp:coreProperties>
</file>